
<file path=[Content_Types].xml><?xml version="1.0" encoding="utf-8"?>
<Types xmlns="http://schemas.openxmlformats.org/package/2006/content-types">
  <Default Extension="png" ContentType="image/png"/>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71"/>
  </p:notesMasterIdLst>
  <p:sldIdLst>
    <p:sldId id="256" r:id="rId2"/>
    <p:sldId id="260" r:id="rId3"/>
    <p:sldId id="269" r:id="rId4"/>
    <p:sldId id="271" r:id="rId5"/>
    <p:sldId id="258" r:id="rId6"/>
    <p:sldId id="288" r:id="rId7"/>
    <p:sldId id="264" r:id="rId8"/>
    <p:sldId id="273" r:id="rId9"/>
    <p:sldId id="276" r:id="rId10"/>
    <p:sldId id="289" r:id="rId11"/>
    <p:sldId id="290" r:id="rId12"/>
    <p:sldId id="257" r:id="rId13"/>
    <p:sldId id="263" r:id="rId14"/>
    <p:sldId id="291" r:id="rId15"/>
    <p:sldId id="292" r:id="rId16"/>
    <p:sldId id="284" r:id="rId17"/>
    <p:sldId id="261" r:id="rId18"/>
    <p:sldId id="268" r:id="rId19"/>
    <p:sldId id="265" r:id="rId20"/>
    <p:sldId id="293" r:id="rId21"/>
    <p:sldId id="286" r:id="rId22"/>
    <p:sldId id="287" r:id="rId23"/>
    <p:sldId id="294" r:id="rId24"/>
    <p:sldId id="315" r:id="rId25"/>
    <p:sldId id="262" r:id="rId26"/>
    <p:sldId id="266" r:id="rId27"/>
    <p:sldId id="296" r:id="rId28"/>
    <p:sldId id="297" r:id="rId29"/>
    <p:sldId id="342" r:id="rId30"/>
    <p:sldId id="281" r:id="rId31"/>
    <p:sldId id="283" r:id="rId32"/>
    <p:sldId id="301" r:id="rId33"/>
    <p:sldId id="302" r:id="rId34"/>
    <p:sldId id="299" r:id="rId35"/>
    <p:sldId id="303" r:id="rId36"/>
    <p:sldId id="300" r:id="rId37"/>
    <p:sldId id="304" r:id="rId38"/>
    <p:sldId id="298" r:id="rId39"/>
    <p:sldId id="305" r:id="rId40"/>
    <p:sldId id="317" r:id="rId41"/>
    <p:sldId id="306" r:id="rId42"/>
    <p:sldId id="339" r:id="rId43"/>
    <p:sldId id="307" r:id="rId44"/>
    <p:sldId id="308" r:id="rId45"/>
    <p:sldId id="318" r:id="rId46"/>
    <p:sldId id="309" r:id="rId47"/>
    <p:sldId id="340" r:id="rId48"/>
    <p:sldId id="310" r:id="rId49"/>
    <p:sldId id="311" r:id="rId50"/>
    <p:sldId id="319" r:id="rId51"/>
    <p:sldId id="312" r:id="rId52"/>
    <p:sldId id="341" r:id="rId53"/>
    <p:sldId id="313" r:id="rId54"/>
    <p:sldId id="314" r:id="rId55"/>
    <p:sldId id="316" r:id="rId56"/>
    <p:sldId id="320" r:id="rId57"/>
    <p:sldId id="323" r:id="rId58"/>
    <p:sldId id="321" r:id="rId59"/>
    <p:sldId id="324" r:id="rId60"/>
    <p:sldId id="327" r:id="rId61"/>
    <p:sldId id="333" r:id="rId62"/>
    <p:sldId id="335" r:id="rId63"/>
    <p:sldId id="332" r:id="rId64"/>
    <p:sldId id="336" r:id="rId65"/>
    <p:sldId id="334" r:id="rId66"/>
    <p:sldId id="337" r:id="rId67"/>
    <p:sldId id="343" r:id="rId68"/>
    <p:sldId id="344" r:id="rId69"/>
    <p:sldId id="345" r:id="rId7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7" d="100"/>
          <a:sy n="97" d="100"/>
        </p:scale>
        <p:origin x="558" y="84"/>
      </p:cViewPr>
      <p:guideLst>
        <p:guide orient="horz" pos="2160"/>
        <p:guide pos="2880"/>
      </p:guideLst>
    </p:cSldViewPr>
  </p:slideViewPr>
  <p:notesTextViewPr>
    <p:cViewPr>
      <p:scale>
        <a:sx n="100" d="100"/>
        <a:sy n="100" d="100"/>
      </p:scale>
      <p:origin x="0" y="0"/>
    </p:cViewPr>
  </p:notesTextViewPr>
  <p:notesViewPr>
    <p:cSldViewPr>
      <p:cViewPr varScale="1">
        <p:scale>
          <a:sx n="83" d="100"/>
          <a:sy n="83" d="100"/>
        </p:scale>
        <p:origin x="-2040"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0"/>
    <c:plotArea>
      <c:layout/>
      <c:lineChart>
        <c:grouping val="standard"/>
        <c:varyColors val="0"/>
        <c:ser>
          <c:idx val="0"/>
          <c:order val="0"/>
          <c:tx>
            <c:strRef>
              <c:f>Sheet1!$B$1</c:f>
              <c:strCache>
                <c:ptCount val="1"/>
                <c:pt idx="0">
                  <c:v>Real Scene</c:v>
                </c:pt>
              </c:strCache>
            </c:strRef>
          </c:tx>
          <c:marker>
            <c:symbol val="none"/>
          </c:marker>
          <c:cat>
            <c:strRef>
              <c:f>Sheet1!$A$2:$A$3</c:f>
              <c:strCache>
                <c:ptCount val="2"/>
                <c:pt idx="0">
                  <c:v>Real Actor</c:v>
                </c:pt>
                <c:pt idx="1">
                  <c:v>Sketched Actor</c:v>
                </c:pt>
              </c:strCache>
            </c:strRef>
          </c:cat>
          <c:val>
            <c:numRef>
              <c:f>Sheet1!$B$2:$B$3</c:f>
              <c:numCache>
                <c:formatCode>General</c:formatCode>
                <c:ptCount val="2"/>
                <c:pt idx="0">
                  <c:v>4.2</c:v>
                </c:pt>
                <c:pt idx="1">
                  <c:v>3.2</c:v>
                </c:pt>
              </c:numCache>
            </c:numRef>
          </c:val>
          <c:smooth val="0"/>
        </c:ser>
        <c:ser>
          <c:idx val="1"/>
          <c:order val="1"/>
          <c:tx>
            <c:strRef>
              <c:f>Sheet1!$C$1</c:f>
              <c:strCache>
                <c:ptCount val="1"/>
                <c:pt idx="0">
                  <c:v>Sketched Scene</c:v>
                </c:pt>
              </c:strCache>
            </c:strRef>
          </c:tx>
          <c:marker>
            <c:symbol val="none"/>
          </c:marker>
          <c:cat>
            <c:strRef>
              <c:f>Sheet1!$A$2:$A$3</c:f>
              <c:strCache>
                <c:ptCount val="2"/>
                <c:pt idx="0">
                  <c:v>Real Actor</c:v>
                </c:pt>
                <c:pt idx="1">
                  <c:v>Sketched Actor</c:v>
                </c:pt>
              </c:strCache>
            </c:strRef>
          </c:cat>
          <c:val>
            <c:numRef>
              <c:f>Sheet1!$C$2:$C$3</c:f>
              <c:numCache>
                <c:formatCode>General</c:formatCode>
                <c:ptCount val="2"/>
                <c:pt idx="0">
                  <c:v>2.5</c:v>
                </c:pt>
                <c:pt idx="1">
                  <c:v>2.7</c:v>
                </c:pt>
              </c:numCache>
            </c:numRef>
          </c:val>
          <c:smooth val="0"/>
        </c:ser>
        <c:dLbls>
          <c:showLegendKey val="0"/>
          <c:showVal val="0"/>
          <c:showCatName val="0"/>
          <c:showSerName val="0"/>
          <c:showPercent val="0"/>
          <c:showBubbleSize val="0"/>
        </c:dLbls>
        <c:smooth val="0"/>
        <c:axId val="186498816"/>
        <c:axId val="186491760"/>
      </c:lineChart>
      <c:catAx>
        <c:axId val="186498816"/>
        <c:scaling>
          <c:orientation val="minMax"/>
        </c:scaling>
        <c:delete val="0"/>
        <c:axPos val="b"/>
        <c:numFmt formatCode="General" sourceLinked="0"/>
        <c:majorTickMark val="none"/>
        <c:minorTickMark val="none"/>
        <c:tickLblPos val="nextTo"/>
        <c:crossAx val="186491760"/>
        <c:crosses val="autoZero"/>
        <c:auto val="1"/>
        <c:lblAlgn val="ctr"/>
        <c:lblOffset val="100"/>
        <c:noMultiLvlLbl val="0"/>
      </c:catAx>
      <c:valAx>
        <c:axId val="186491760"/>
        <c:scaling>
          <c:orientation val="minMax"/>
          <c:max val="5"/>
          <c:min val="0"/>
        </c:scaling>
        <c:delete val="0"/>
        <c:axPos val="l"/>
        <c:numFmt formatCode="General" sourceLinked="1"/>
        <c:majorTickMark val="none"/>
        <c:minorTickMark val="none"/>
        <c:tickLblPos val="nextTo"/>
        <c:crossAx val="186498816"/>
        <c:crosses val="autoZero"/>
        <c:crossBetween val="between"/>
        <c:majorUnit val="0.5"/>
      </c:valAx>
      <c:spPr>
        <a:noFill/>
        <a:ln>
          <a:noFill/>
        </a:ln>
      </c:spPr>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Real Scene</c:v>
                </c:pt>
              </c:strCache>
            </c:strRef>
          </c:tx>
          <c:marker>
            <c:symbol val="none"/>
          </c:marker>
          <c:cat>
            <c:strRef>
              <c:f>Sheet1!$A$2:$A$3</c:f>
              <c:strCache>
                <c:ptCount val="2"/>
                <c:pt idx="0">
                  <c:v>Real Actor</c:v>
                </c:pt>
                <c:pt idx="1">
                  <c:v>Sketched Actor</c:v>
                </c:pt>
              </c:strCache>
            </c:strRef>
          </c:cat>
          <c:val>
            <c:numRef>
              <c:f>Sheet1!$B$2:$B$3</c:f>
              <c:numCache>
                <c:formatCode>General</c:formatCode>
                <c:ptCount val="2"/>
                <c:pt idx="0">
                  <c:v>3.8</c:v>
                </c:pt>
                <c:pt idx="1">
                  <c:v>2.8</c:v>
                </c:pt>
              </c:numCache>
            </c:numRef>
          </c:val>
          <c:smooth val="0"/>
        </c:ser>
        <c:ser>
          <c:idx val="1"/>
          <c:order val="1"/>
          <c:tx>
            <c:strRef>
              <c:f>Sheet1!$C$1</c:f>
              <c:strCache>
                <c:ptCount val="1"/>
                <c:pt idx="0">
                  <c:v>Sketched Scene</c:v>
                </c:pt>
              </c:strCache>
            </c:strRef>
          </c:tx>
          <c:marker>
            <c:symbol val="none"/>
          </c:marker>
          <c:cat>
            <c:strRef>
              <c:f>Sheet1!$A$2:$A$3</c:f>
              <c:strCache>
                <c:ptCount val="2"/>
                <c:pt idx="0">
                  <c:v>Real Actor</c:v>
                </c:pt>
                <c:pt idx="1">
                  <c:v>Sketched Actor</c:v>
                </c:pt>
              </c:strCache>
            </c:strRef>
          </c:cat>
          <c:val>
            <c:numRef>
              <c:f>Sheet1!$C$2:$C$3</c:f>
              <c:numCache>
                <c:formatCode>General</c:formatCode>
                <c:ptCount val="2"/>
                <c:pt idx="0">
                  <c:v>2.7</c:v>
                </c:pt>
                <c:pt idx="1">
                  <c:v>2.2000000000000002</c:v>
                </c:pt>
              </c:numCache>
            </c:numRef>
          </c:val>
          <c:smooth val="0"/>
        </c:ser>
        <c:dLbls>
          <c:showLegendKey val="0"/>
          <c:showVal val="0"/>
          <c:showCatName val="0"/>
          <c:showSerName val="0"/>
          <c:showPercent val="0"/>
          <c:showBubbleSize val="0"/>
        </c:dLbls>
        <c:smooth val="0"/>
        <c:axId val="186498424"/>
        <c:axId val="186497640"/>
      </c:lineChart>
      <c:catAx>
        <c:axId val="186498424"/>
        <c:scaling>
          <c:orientation val="minMax"/>
        </c:scaling>
        <c:delete val="0"/>
        <c:axPos val="b"/>
        <c:numFmt formatCode="General" sourceLinked="0"/>
        <c:majorTickMark val="none"/>
        <c:minorTickMark val="none"/>
        <c:tickLblPos val="nextTo"/>
        <c:crossAx val="186497640"/>
        <c:crosses val="autoZero"/>
        <c:auto val="1"/>
        <c:lblAlgn val="ctr"/>
        <c:lblOffset val="100"/>
        <c:noMultiLvlLbl val="0"/>
      </c:catAx>
      <c:valAx>
        <c:axId val="186497640"/>
        <c:scaling>
          <c:orientation val="minMax"/>
          <c:max val="5"/>
          <c:min val="0"/>
        </c:scaling>
        <c:delete val="0"/>
        <c:axPos val="l"/>
        <c:numFmt formatCode="General" sourceLinked="1"/>
        <c:majorTickMark val="none"/>
        <c:minorTickMark val="none"/>
        <c:tickLblPos val="nextTo"/>
        <c:crossAx val="186498424"/>
        <c:crosses val="autoZero"/>
        <c:crossBetween val="between"/>
      </c:valAx>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Real Scene</c:v>
                </c:pt>
              </c:strCache>
            </c:strRef>
          </c:tx>
          <c:marker>
            <c:symbol val="none"/>
          </c:marker>
          <c:cat>
            <c:strRef>
              <c:f>Sheet1!$A$2:$A$3</c:f>
              <c:strCache>
                <c:ptCount val="2"/>
                <c:pt idx="0">
                  <c:v>Real Actor </c:v>
                </c:pt>
                <c:pt idx="1">
                  <c:v>Sketched Actor</c:v>
                </c:pt>
              </c:strCache>
            </c:strRef>
          </c:cat>
          <c:val>
            <c:numRef>
              <c:f>Sheet1!$B$2:$B$3</c:f>
              <c:numCache>
                <c:formatCode>General</c:formatCode>
                <c:ptCount val="2"/>
                <c:pt idx="0">
                  <c:v>4.4000000000000004</c:v>
                </c:pt>
                <c:pt idx="1">
                  <c:v>3.8</c:v>
                </c:pt>
              </c:numCache>
            </c:numRef>
          </c:val>
          <c:smooth val="0"/>
        </c:ser>
        <c:ser>
          <c:idx val="1"/>
          <c:order val="1"/>
          <c:tx>
            <c:strRef>
              <c:f>Sheet1!$C$1</c:f>
              <c:strCache>
                <c:ptCount val="1"/>
                <c:pt idx="0">
                  <c:v>Sketched Scene</c:v>
                </c:pt>
              </c:strCache>
            </c:strRef>
          </c:tx>
          <c:marker>
            <c:symbol val="none"/>
          </c:marker>
          <c:cat>
            <c:strRef>
              <c:f>Sheet1!$A$2:$A$3</c:f>
              <c:strCache>
                <c:ptCount val="2"/>
                <c:pt idx="0">
                  <c:v>Real Actor </c:v>
                </c:pt>
                <c:pt idx="1">
                  <c:v>Sketched Actor</c:v>
                </c:pt>
              </c:strCache>
            </c:strRef>
          </c:cat>
          <c:val>
            <c:numRef>
              <c:f>Sheet1!$C$2:$C$3</c:f>
              <c:numCache>
                <c:formatCode>General</c:formatCode>
                <c:ptCount val="2"/>
                <c:pt idx="0">
                  <c:v>4</c:v>
                </c:pt>
                <c:pt idx="1">
                  <c:v>4</c:v>
                </c:pt>
              </c:numCache>
            </c:numRef>
          </c:val>
          <c:smooth val="0"/>
        </c:ser>
        <c:dLbls>
          <c:showLegendKey val="0"/>
          <c:showVal val="0"/>
          <c:showCatName val="0"/>
          <c:showSerName val="0"/>
          <c:showPercent val="0"/>
          <c:showBubbleSize val="0"/>
        </c:dLbls>
        <c:smooth val="0"/>
        <c:axId val="186492936"/>
        <c:axId val="186493720"/>
      </c:lineChart>
      <c:catAx>
        <c:axId val="186492936"/>
        <c:scaling>
          <c:orientation val="minMax"/>
        </c:scaling>
        <c:delete val="0"/>
        <c:axPos val="b"/>
        <c:numFmt formatCode="General" sourceLinked="0"/>
        <c:majorTickMark val="none"/>
        <c:minorTickMark val="none"/>
        <c:tickLblPos val="nextTo"/>
        <c:crossAx val="186493720"/>
        <c:crosses val="autoZero"/>
        <c:auto val="1"/>
        <c:lblAlgn val="ctr"/>
        <c:lblOffset val="100"/>
        <c:noMultiLvlLbl val="0"/>
      </c:catAx>
      <c:valAx>
        <c:axId val="186493720"/>
        <c:scaling>
          <c:orientation val="minMax"/>
          <c:max val="5"/>
          <c:min val="0"/>
        </c:scaling>
        <c:delete val="0"/>
        <c:axPos val="l"/>
        <c:numFmt formatCode="General" sourceLinked="1"/>
        <c:majorTickMark val="none"/>
        <c:minorTickMark val="none"/>
        <c:tickLblPos val="nextTo"/>
        <c:crossAx val="186492936"/>
        <c:crosses val="autoZero"/>
        <c:crossBetween val="between"/>
      </c:valAx>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4.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5.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6.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7.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8.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9.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23856D51-3754-4BBB-9930-4730C3D80459}" type="datetimeFigureOut">
              <a:rPr lang="en-US"/>
              <a:pPr>
                <a:defRPr/>
              </a:pPr>
              <a:t>3/22/2018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4B08D23D-B6C9-4755-B4F8-EBE384798643}" type="slidenum">
              <a:rPr lang="en-US"/>
              <a:pPr>
                <a:defRPr/>
              </a:pPr>
              <a:t>‹#›</a:t>
            </a:fld>
            <a:endParaRPr lang="en-US"/>
          </a:p>
        </p:txBody>
      </p:sp>
    </p:spTree>
    <p:extLst>
      <p:ext uri="{BB962C8B-B14F-4D97-AF65-F5344CB8AC3E}">
        <p14:creationId xmlns:p14="http://schemas.microsoft.com/office/powerpoint/2010/main" val="296733285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p:spPr>
      </p:sp>
      <p:sp>
        <p:nvSpPr>
          <p:cNvPr id="5837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5837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86832CC-7826-451C-A040-3FD136A38003}" type="slidenum">
              <a:rPr lang="en-US" smtClean="0"/>
              <a:pPr/>
              <a:t>3</a:t>
            </a:fld>
            <a:endParaRPr lang="en-US" smtClean="0"/>
          </a:p>
        </p:txBody>
      </p:sp>
    </p:spTree>
    <p:extLst>
      <p:ext uri="{BB962C8B-B14F-4D97-AF65-F5344CB8AC3E}">
        <p14:creationId xmlns:p14="http://schemas.microsoft.com/office/powerpoint/2010/main" val="40329609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p:spPr>
      </p:sp>
      <p:sp>
        <p:nvSpPr>
          <p:cNvPr id="5939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593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E11D358-6EDF-4201-BCC9-49F31CDA23ED}" type="slidenum">
              <a:rPr lang="en-US" smtClean="0"/>
              <a:pPr/>
              <a:t>12</a:t>
            </a:fld>
            <a:endParaRPr lang="en-US" smtClean="0"/>
          </a:p>
        </p:txBody>
      </p:sp>
    </p:spTree>
    <p:extLst>
      <p:ext uri="{BB962C8B-B14F-4D97-AF65-F5344CB8AC3E}">
        <p14:creationId xmlns:p14="http://schemas.microsoft.com/office/powerpoint/2010/main" val="28539775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ound Diagonal Corner Rectangle 3"/>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8" name="Title 7"/>
          <p:cNvSpPr>
            <a:spLocks noGrp="1"/>
          </p:cNvSpPr>
          <p:nvPr>
            <p:ph type="ctrTitle"/>
          </p:nvPr>
        </p:nvSpPr>
        <p:spPr>
          <a:xfrm>
            <a:off x="464234" y="381001"/>
            <a:ext cx="8229600" cy="2209800"/>
          </a:xfrm>
        </p:spPr>
        <p:txBody>
          <a:bodyPr lIns="45720" rIns="228600"/>
          <a:lstStyle>
            <a:lvl1pPr marL="0" algn="r">
              <a:defRPr sz="4800"/>
            </a:lvl1pPr>
            <a:extLst/>
          </a:lstStyle>
          <a:p>
            <a:r>
              <a:rPr lang="en-US" smtClean="0"/>
              <a:t>Click to edit Master title style</a:t>
            </a:r>
            <a:endParaRPr lang="en-US"/>
          </a:p>
        </p:txBody>
      </p:sp>
      <p:sp>
        <p:nvSpPr>
          <p:cNvPr id="9" name="Subtitle 8"/>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5" name="Date Placeholder 9"/>
          <p:cNvSpPr>
            <a:spLocks noGrp="1"/>
          </p:cNvSpPr>
          <p:nvPr>
            <p:ph type="dt" sz="half" idx="10"/>
          </p:nvPr>
        </p:nvSpPr>
        <p:spPr>
          <a:xfrm>
            <a:off x="5562600" y="6508750"/>
            <a:ext cx="3001963" cy="274638"/>
          </a:xfrm>
        </p:spPr>
        <p:txBody>
          <a:bodyPr vert="horz" rtlCol="0"/>
          <a:lstStyle>
            <a:lvl1pPr>
              <a:defRPr/>
            </a:lvl1pPr>
            <a:extLst/>
          </a:lstStyle>
          <a:p>
            <a:pPr>
              <a:defRPr/>
            </a:pPr>
            <a:fld id="{FE1E45DC-F5D4-4909-ACE5-A21E8F66EA38}" type="datetimeFigureOut">
              <a:rPr lang="en-US"/>
              <a:pPr>
                <a:defRPr/>
              </a:pPr>
              <a:t>3/22/2018</a:t>
            </a:fld>
            <a:endParaRPr lang="en-US"/>
          </a:p>
        </p:txBody>
      </p:sp>
      <p:sp>
        <p:nvSpPr>
          <p:cNvPr id="6" name="Slide Number Placeholder 10"/>
          <p:cNvSpPr>
            <a:spLocks noGrp="1"/>
          </p:cNvSpPr>
          <p:nvPr>
            <p:ph type="sldNum" sz="quarter" idx="11"/>
          </p:nvPr>
        </p:nvSpPr>
        <p:spPr>
          <a:xfrm>
            <a:off x="8639175" y="6508750"/>
            <a:ext cx="463550" cy="274638"/>
          </a:xfrm>
        </p:spPr>
        <p:txBody>
          <a:bodyPr vert="horz" rtlCol="0"/>
          <a:lstStyle>
            <a:lvl1pPr>
              <a:defRPr>
                <a:solidFill>
                  <a:schemeClr val="tx2">
                    <a:shade val="90000"/>
                  </a:schemeClr>
                </a:solidFill>
              </a:defRPr>
            </a:lvl1pPr>
            <a:extLst/>
          </a:lstStyle>
          <a:p>
            <a:pPr>
              <a:defRPr/>
            </a:pPr>
            <a:fld id="{3462160D-D984-4DBE-B2AD-16EC2C57DDF2}" type="slidenum">
              <a:rPr lang="en-US"/>
              <a:pPr>
                <a:defRPr/>
              </a:pPr>
              <a:t>‹#›</a:t>
            </a:fld>
            <a:endParaRPr lang="en-US"/>
          </a:p>
        </p:txBody>
      </p:sp>
      <p:sp>
        <p:nvSpPr>
          <p:cNvPr id="7" name="Footer Placeholder 11"/>
          <p:cNvSpPr>
            <a:spLocks noGrp="1"/>
          </p:cNvSpPr>
          <p:nvPr>
            <p:ph type="ftr" sz="quarter" idx="12"/>
          </p:nvPr>
        </p:nvSpPr>
        <p:spPr>
          <a:xfrm>
            <a:off x="1600200" y="6508750"/>
            <a:ext cx="3906838" cy="274638"/>
          </a:xfrm>
        </p:spPr>
        <p:txBody>
          <a:bodyPr vert="horz" rtlCol="0"/>
          <a:lstStyle>
            <a:lvl1pPr>
              <a:defRPr/>
            </a:lvl1pPr>
            <a:extLst/>
          </a:lstStyle>
          <a:p>
            <a:pPr>
              <a:defRPr/>
            </a:pP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2"/>
          <p:cNvSpPr>
            <a:spLocks noGrp="1"/>
          </p:cNvSpPr>
          <p:nvPr>
            <p:ph type="ftr" sz="quarter" idx="10"/>
          </p:nvPr>
        </p:nvSpPr>
        <p:spPr/>
        <p:txBody>
          <a:bodyPr/>
          <a:lstStyle>
            <a:lvl1pPr>
              <a:defRPr/>
            </a:lvl1pPr>
          </a:lstStyle>
          <a:p>
            <a:pPr>
              <a:defRPr/>
            </a:pPr>
            <a:endParaRPr lang="en-US"/>
          </a:p>
        </p:txBody>
      </p:sp>
      <p:sp>
        <p:nvSpPr>
          <p:cNvPr id="5" name="Date Placeholder 13"/>
          <p:cNvSpPr>
            <a:spLocks noGrp="1"/>
          </p:cNvSpPr>
          <p:nvPr>
            <p:ph type="dt" sz="half" idx="11"/>
          </p:nvPr>
        </p:nvSpPr>
        <p:spPr/>
        <p:txBody>
          <a:bodyPr/>
          <a:lstStyle>
            <a:lvl1pPr>
              <a:defRPr/>
            </a:lvl1pPr>
          </a:lstStyle>
          <a:p>
            <a:pPr>
              <a:defRPr/>
            </a:pPr>
            <a:fld id="{90EDFAD6-E0AD-4080-A82D-848B0864B5A1}" type="datetimeFigureOut">
              <a:rPr lang="en-US"/>
              <a:pPr>
                <a:defRPr/>
              </a:pPr>
              <a:t>3/22/2018</a:t>
            </a:fld>
            <a:endParaRPr lang="en-US"/>
          </a:p>
        </p:txBody>
      </p:sp>
      <p:sp>
        <p:nvSpPr>
          <p:cNvPr id="6" name="Slide Number Placeholder 22"/>
          <p:cNvSpPr>
            <a:spLocks noGrp="1"/>
          </p:cNvSpPr>
          <p:nvPr>
            <p:ph type="sldNum" sz="quarter" idx="12"/>
          </p:nvPr>
        </p:nvSpPr>
        <p:spPr/>
        <p:txBody>
          <a:bodyPr/>
          <a:lstStyle>
            <a:lvl1pPr>
              <a:defRPr/>
            </a:lvl1pPr>
          </a:lstStyle>
          <a:p>
            <a:pPr>
              <a:defRPr/>
            </a:pPr>
            <a:fld id="{A218B5D7-50F9-4CDD-80E9-35EED03DA0ED}"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lgn="l">
              <a:defRPr/>
            </a:lvl1pPr>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2"/>
          <p:cNvSpPr>
            <a:spLocks noGrp="1"/>
          </p:cNvSpPr>
          <p:nvPr>
            <p:ph type="ftr" sz="quarter" idx="10"/>
          </p:nvPr>
        </p:nvSpPr>
        <p:spPr/>
        <p:txBody>
          <a:bodyPr/>
          <a:lstStyle>
            <a:lvl1pPr>
              <a:defRPr/>
            </a:lvl1pPr>
          </a:lstStyle>
          <a:p>
            <a:pPr>
              <a:defRPr/>
            </a:pPr>
            <a:endParaRPr lang="en-US"/>
          </a:p>
        </p:txBody>
      </p:sp>
      <p:sp>
        <p:nvSpPr>
          <p:cNvPr id="5" name="Date Placeholder 13"/>
          <p:cNvSpPr>
            <a:spLocks noGrp="1"/>
          </p:cNvSpPr>
          <p:nvPr>
            <p:ph type="dt" sz="half" idx="11"/>
          </p:nvPr>
        </p:nvSpPr>
        <p:spPr/>
        <p:txBody>
          <a:bodyPr/>
          <a:lstStyle>
            <a:lvl1pPr>
              <a:defRPr/>
            </a:lvl1pPr>
          </a:lstStyle>
          <a:p>
            <a:pPr>
              <a:defRPr/>
            </a:pPr>
            <a:fld id="{5BE1DDAE-00D3-4BA8-9BA1-6EAB148AAB51}" type="datetimeFigureOut">
              <a:rPr lang="en-US"/>
              <a:pPr>
                <a:defRPr/>
              </a:pPr>
              <a:t>3/22/2018</a:t>
            </a:fld>
            <a:endParaRPr lang="en-US"/>
          </a:p>
        </p:txBody>
      </p:sp>
      <p:sp>
        <p:nvSpPr>
          <p:cNvPr id="6" name="Slide Number Placeholder 22"/>
          <p:cNvSpPr>
            <a:spLocks noGrp="1"/>
          </p:cNvSpPr>
          <p:nvPr>
            <p:ph type="sldNum" sz="quarter" idx="12"/>
          </p:nvPr>
        </p:nvSpPr>
        <p:spPr/>
        <p:txBody>
          <a:bodyPr/>
          <a:lstStyle>
            <a:lvl1pPr>
              <a:defRPr/>
            </a:lvl1pPr>
          </a:lstStyle>
          <a:p>
            <a:pPr>
              <a:defRPr/>
            </a:pPr>
            <a:fld id="{50BF31FC-70E8-486E-9E26-E24D44AE757B}"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p:nvPr/>
        </p:nvSpPr>
        <p:spPr>
          <a:xfrm>
            <a:off x="588963" y="1423988"/>
            <a:ext cx="8001000"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extLst/>
          </a:lstStyle>
          <a:p>
            <a:pPr>
              <a:defRPr/>
            </a:pPr>
            <a:fld id="{0EB27003-E825-493E-A42A-E9D3393DE865}" type="datetimeFigureOut">
              <a:rPr lang="en-US"/>
              <a:pPr>
                <a:defRPr/>
              </a:pPr>
              <a:t>3/22/2018</a:t>
            </a:fld>
            <a:endParaRPr lang="en-US"/>
          </a:p>
        </p:txBody>
      </p:sp>
      <p:sp>
        <p:nvSpPr>
          <p:cNvPr id="6" name="Footer Placeholder 4"/>
          <p:cNvSpPr>
            <a:spLocks noGrp="1"/>
          </p:cNvSpPr>
          <p:nvPr>
            <p:ph type="ftr" sz="quarter" idx="11"/>
          </p:nvPr>
        </p:nvSpPr>
        <p:spPr/>
        <p:txBody>
          <a:bodyPr/>
          <a:lstStyle>
            <a:lvl1pPr>
              <a:defRPr/>
            </a:lvl1pPr>
            <a:extLst/>
          </a:lstStyle>
          <a:p>
            <a:pPr>
              <a:defRPr/>
            </a:pPr>
            <a:endParaRPr lang="en-US"/>
          </a:p>
        </p:txBody>
      </p:sp>
      <p:sp>
        <p:nvSpPr>
          <p:cNvPr id="7" name="Slide Number Placeholder 5"/>
          <p:cNvSpPr>
            <a:spLocks noGrp="1"/>
          </p:cNvSpPr>
          <p:nvPr>
            <p:ph type="sldNum" sz="quarter" idx="12"/>
          </p:nvPr>
        </p:nvSpPr>
        <p:spPr/>
        <p:txBody>
          <a:bodyPr/>
          <a:lstStyle>
            <a:lvl1pPr>
              <a:defRPr/>
            </a:lvl1pPr>
            <a:extLst/>
          </a:lstStyle>
          <a:p>
            <a:pPr>
              <a:defRPr/>
            </a:pPr>
            <a:fld id="{A88545E5-5446-440B-8807-2283A027D1FF}"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4" name="Rectangle 3"/>
          <p:cNvSpPr/>
          <p:nvPr/>
        </p:nvSpPr>
        <p:spPr>
          <a:xfrm>
            <a:off x="1000125" y="3267075"/>
            <a:ext cx="7407275"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2" name="Title 1"/>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lang="en-US" smtClean="0"/>
              <a:t>Click to edit Master title style</a:t>
            </a:r>
            <a:endParaRPr lang="en-US"/>
          </a:p>
        </p:txBody>
      </p:sp>
      <p:sp>
        <p:nvSpPr>
          <p:cNvPr id="3" name="Text Placeholder 2"/>
          <p:cNvSpPr>
            <a:spLocks noGrp="1"/>
          </p:cNvSpPr>
          <p:nvPr>
            <p:ph type="body" idx="1"/>
          </p:nvPr>
        </p:nvSpPr>
        <p:spPr>
          <a:xfrm>
            <a:off x="722313" y="3287713"/>
            <a:ext cx="7772400" cy="1509712"/>
          </a:xfrm>
        </p:spPr>
        <p:txBody>
          <a:bodyPr rIns="128016"/>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5" name="Date Placeholder 7"/>
          <p:cNvSpPr>
            <a:spLocks noGrp="1"/>
          </p:cNvSpPr>
          <p:nvPr>
            <p:ph type="dt" sz="half" idx="10"/>
          </p:nvPr>
        </p:nvSpPr>
        <p:spPr>
          <a:xfrm>
            <a:off x="5562600" y="6513513"/>
            <a:ext cx="3001963" cy="274637"/>
          </a:xfrm>
        </p:spPr>
        <p:txBody>
          <a:bodyPr vert="horz" rtlCol="0"/>
          <a:lstStyle>
            <a:lvl1pPr>
              <a:defRPr/>
            </a:lvl1pPr>
            <a:extLst/>
          </a:lstStyle>
          <a:p>
            <a:pPr>
              <a:defRPr/>
            </a:pPr>
            <a:fld id="{A7A53C17-E02E-4D98-8CBC-83C23C4BFAC6}" type="datetimeFigureOut">
              <a:rPr lang="en-US"/>
              <a:pPr>
                <a:defRPr/>
              </a:pPr>
              <a:t>3/22/2018</a:t>
            </a:fld>
            <a:endParaRPr lang="en-US"/>
          </a:p>
        </p:txBody>
      </p:sp>
      <p:sp>
        <p:nvSpPr>
          <p:cNvPr id="6" name="Slide Number Placeholder 8"/>
          <p:cNvSpPr>
            <a:spLocks noGrp="1"/>
          </p:cNvSpPr>
          <p:nvPr>
            <p:ph type="sldNum" sz="quarter" idx="11"/>
          </p:nvPr>
        </p:nvSpPr>
        <p:spPr>
          <a:xfrm>
            <a:off x="8639175" y="6513513"/>
            <a:ext cx="463550" cy="274637"/>
          </a:xfrm>
        </p:spPr>
        <p:txBody>
          <a:bodyPr vert="horz" rtlCol="0"/>
          <a:lstStyle>
            <a:lvl1pPr>
              <a:defRPr>
                <a:solidFill>
                  <a:schemeClr val="tx2">
                    <a:shade val="90000"/>
                  </a:schemeClr>
                </a:solidFill>
              </a:defRPr>
            </a:lvl1pPr>
            <a:extLst/>
          </a:lstStyle>
          <a:p>
            <a:pPr>
              <a:defRPr/>
            </a:pPr>
            <a:fld id="{D956DC28-7A31-4995-80C1-FAE9E746DED4}" type="slidenum">
              <a:rPr lang="en-US"/>
              <a:pPr>
                <a:defRPr/>
              </a:pPr>
              <a:t>‹#›</a:t>
            </a:fld>
            <a:endParaRPr lang="en-US"/>
          </a:p>
        </p:txBody>
      </p:sp>
      <p:sp>
        <p:nvSpPr>
          <p:cNvPr id="7" name="Footer Placeholder 9"/>
          <p:cNvSpPr>
            <a:spLocks noGrp="1"/>
          </p:cNvSpPr>
          <p:nvPr>
            <p:ph type="ftr" sz="quarter" idx="12"/>
          </p:nvPr>
        </p:nvSpPr>
        <p:spPr>
          <a:xfrm>
            <a:off x="1600200" y="6513513"/>
            <a:ext cx="3906838" cy="274637"/>
          </a:xfrm>
        </p:spPr>
        <p:txBody>
          <a:bodyPr vert="horz" rtlCol="0"/>
          <a:lstStyle>
            <a:lvl1pPr>
              <a:defRPr/>
            </a:lvl1pPr>
            <a:extLst/>
          </a:lstStyle>
          <a:p>
            <a:pPr>
              <a:defRPr/>
            </a:pPr>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Rectangle 4"/>
          <p:cNvSpPr/>
          <p:nvPr/>
        </p:nvSpPr>
        <p:spPr>
          <a:xfrm>
            <a:off x="588963" y="1423988"/>
            <a:ext cx="8001000"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Content Placeholder 2"/>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4"/>
          <p:cNvSpPr>
            <a:spLocks noGrp="1"/>
          </p:cNvSpPr>
          <p:nvPr>
            <p:ph type="dt" sz="half" idx="10"/>
          </p:nvPr>
        </p:nvSpPr>
        <p:spPr/>
        <p:txBody>
          <a:bodyPr/>
          <a:lstStyle>
            <a:lvl1pPr>
              <a:defRPr/>
            </a:lvl1pPr>
            <a:extLst/>
          </a:lstStyle>
          <a:p>
            <a:pPr>
              <a:defRPr/>
            </a:pPr>
            <a:fld id="{073D6A17-2A6E-4DFD-BC4C-34272B728570}" type="datetimeFigureOut">
              <a:rPr lang="en-US"/>
              <a:pPr>
                <a:defRPr/>
              </a:pPr>
              <a:t>3/22/2018</a:t>
            </a:fld>
            <a:endParaRPr lang="en-US"/>
          </a:p>
        </p:txBody>
      </p:sp>
      <p:sp>
        <p:nvSpPr>
          <p:cNvPr id="7" name="Footer Placeholder 5"/>
          <p:cNvSpPr>
            <a:spLocks noGrp="1"/>
          </p:cNvSpPr>
          <p:nvPr>
            <p:ph type="ftr" sz="quarter" idx="11"/>
          </p:nvPr>
        </p:nvSpPr>
        <p:spPr/>
        <p:txBody>
          <a:bodyPr/>
          <a:lstStyle>
            <a:lvl1pPr>
              <a:defRPr/>
            </a:lvl1pPr>
            <a:extLst/>
          </a:lstStyle>
          <a:p>
            <a:pPr>
              <a:defRPr/>
            </a:pPr>
            <a:endParaRPr lang="en-US"/>
          </a:p>
        </p:txBody>
      </p:sp>
      <p:sp>
        <p:nvSpPr>
          <p:cNvPr id="8" name="Slide Number Placeholder 6"/>
          <p:cNvSpPr>
            <a:spLocks noGrp="1"/>
          </p:cNvSpPr>
          <p:nvPr>
            <p:ph type="sldNum" sz="quarter" idx="12"/>
          </p:nvPr>
        </p:nvSpPr>
        <p:spPr>
          <a:xfrm>
            <a:off x="8640763" y="6515100"/>
            <a:ext cx="465137" cy="273050"/>
          </a:xfrm>
        </p:spPr>
        <p:txBody>
          <a:bodyPr/>
          <a:lstStyle>
            <a:lvl1pPr>
              <a:defRPr/>
            </a:lvl1pPr>
            <a:extLst/>
          </a:lstStyle>
          <a:p>
            <a:pPr>
              <a:defRPr/>
            </a:pPr>
            <a:fld id="{790936B8-774C-401A-94A2-F0900B6B7399}"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Rectangle 6"/>
          <p:cNvSpPr/>
          <p:nvPr/>
        </p:nvSpPr>
        <p:spPr>
          <a:xfrm>
            <a:off x="617538" y="2165350"/>
            <a:ext cx="3748087"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fontAlgn="auto">
              <a:spcBef>
                <a:spcPts val="0"/>
              </a:spcBef>
              <a:spcAft>
                <a:spcPts val="0"/>
              </a:spcAft>
              <a:defRPr/>
            </a:pPr>
            <a:endParaRPr lang="en-US"/>
          </a:p>
        </p:txBody>
      </p:sp>
      <p:sp>
        <p:nvSpPr>
          <p:cNvPr id="8" name="Rectangle 7"/>
          <p:cNvSpPr/>
          <p:nvPr/>
        </p:nvSpPr>
        <p:spPr>
          <a:xfrm>
            <a:off x="4800600" y="2165350"/>
            <a:ext cx="3749675"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fontAlgn="auto">
              <a:spcBef>
                <a:spcPts val="0"/>
              </a:spcBef>
              <a:spcAft>
                <a:spcPts val="0"/>
              </a:spcAft>
              <a:defRPr/>
            </a:pPr>
            <a:endParaRPr lang="en-US"/>
          </a:p>
        </p:txBody>
      </p:sp>
      <p:sp>
        <p:nvSpPr>
          <p:cNvPr id="2" name="Title 1"/>
          <p:cNvSpPr>
            <a:spLocks noGrp="1"/>
          </p:cNvSpPr>
          <p:nvPr>
            <p:ph type="title"/>
          </p:nvPr>
        </p:nvSpPr>
        <p:spPr>
          <a:xfrm>
            <a:off x="457200" y="251948"/>
            <a:ext cx="8229600" cy="1143000"/>
          </a:xfrm>
        </p:spPr>
        <p:txBody>
          <a:bodyPr/>
          <a:lstStyle>
            <a:lvl1pPr>
              <a:defRPr/>
            </a:lvl1pPr>
            <a:extLst/>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2362200"/>
            <a:ext cx="4040188" cy="3941763"/>
          </a:xfrm>
        </p:spPr>
        <p:txBody>
          <a:bodyPr/>
          <a:lstStyle>
            <a:lvl1pPr>
              <a:defRPr sz="22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Date Placeholder 6"/>
          <p:cNvSpPr>
            <a:spLocks noGrp="1"/>
          </p:cNvSpPr>
          <p:nvPr>
            <p:ph type="dt" sz="half" idx="10"/>
          </p:nvPr>
        </p:nvSpPr>
        <p:spPr/>
        <p:txBody>
          <a:bodyPr/>
          <a:lstStyle>
            <a:lvl1pPr>
              <a:defRPr/>
            </a:lvl1pPr>
            <a:extLst/>
          </a:lstStyle>
          <a:p>
            <a:pPr>
              <a:defRPr/>
            </a:pPr>
            <a:fld id="{4DBD8786-517A-4DFF-971E-5163A6EBB228}" type="datetimeFigureOut">
              <a:rPr lang="en-US"/>
              <a:pPr>
                <a:defRPr/>
              </a:pPr>
              <a:t>3/22/2018</a:t>
            </a:fld>
            <a:endParaRPr lang="en-US"/>
          </a:p>
        </p:txBody>
      </p:sp>
      <p:sp>
        <p:nvSpPr>
          <p:cNvPr id="10" name="Footer Placeholder 7"/>
          <p:cNvSpPr>
            <a:spLocks noGrp="1"/>
          </p:cNvSpPr>
          <p:nvPr>
            <p:ph type="ftr" sz="quarter" idx="11"/>
          </p:nvPr>
        </p:nvSpPr>
        <p:spPr/>
        <p:txBody>
          <a:bodyPr/>
          <a:lstStyle>
            <a:lvl1pPr>
              <a:defRPr/>
            </a:lvl1pPr>
            <a:extLst/>
          </a:lstStyle>
          <a:p>
            <a:pPr>
              <a:defRPr/>
            </a:pPr>
            <a:endParaRPr lang="en-US"/>
          </a:p>
        </p:txBody>
      </p:sp>
      <p:sp>
        <p:nvSpPr>
          <p:cNvPr id="11" name="Slide Number Placeholder 8"/>
          <p:cNvSpPr>
            <a:spLocks noGrp="1"/>
          </p:cNvSpPr>
          <p:nvPr>
            <p:ph type="sldNum" sz="quarter" idx="12"/>
          </p:nvPr>
        </p:nvSpPr>
        <p:spPr>
          <a:xfrm>
            <a:off x="8640763" y="6515100"/>
            <a:ext cx="465137" cy="273050"/>
          </a:xfrm>
        </p:spPr>
        <p:txBody>
          <a:bodyPr/>
          <a:lstStyle>
            <a:lvl1pPr>
              <a:defRPr/>
            </a:lvl1pPr>
            <a:extLst/>
          </a:lstStyle>
          <a:p>
            <a:pPr>
              <a:defRPr/>
            </a:pPr>
            <a:fld id="{BE3A92B9-CA38-4768-A170-08AD4E0CE1CD}"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Rectangle 2"/>
          <p:cNvSpPr/>
          <p:nvPr/>
        </p:nvSpPr>
        <p:spPr>
          <a:xfrm>
            <a:off x="588963" y="1423988"/>
            <a:ext cx="8001000"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2" name="Title 1"/>
          <p:cNvSpPr>
            <a:spLocks noGrp="1"/>
          </p:cNvSpPr>
          <p:nvPr>
            <p:ph type="title"/>
          </p:nvPr>
        </p:nvSpPr>
        <p:spPr>
          <a:xfrm>
            <a:off x="457200" y="253218"/>
            <a:ext cx="8229600" cy="1143000"/>
          </a:xfrm>
        </p:spPr>
        <p:txBody>
          <a:bodyPr/>
          <a:lstStyle>
            <a:extLst/>
          </a:lstStyle>
          <a:p>
            <a:r>
              <a:rPr lang="en-US" smtClean="0"/>
              <a:t>Click to edit Master title style</a:t>
            </a:r>
            <a:endParaRPr lang="en-US"/>
          </a:p>
        </p:txBody>
      </p:sp>
      <p:sp>
        <p:nvSpPr>
          <p:cNvPr id="4" name="Date Placeholder 2"/>
          <p:cNvSpPr>
            <a:spLocks noGrp="1"/>
          </p:cNvSpPr>
          <p:nvPr>
            <p:ph type="dt" sz="half" idx="10"/>
          </p:nvPr>
        </p:nvSpPr>
        <p:spPr/>
        <p:txBody>
          <a:bodyPr/>
          <a:lstStyle>
            <a:lvl1pPr>
              <a:defRPr/>
            </a:lvl1pPr>
            <a:extLst/>
          </a:lstStyle>
          <a:p>
            <a:pPr>
              <a:defRPr/>
            </a:pPr>
            <a:fld id="{8148D113-8CAF-4E6B-905C-F9684088E875}" type="datetimeFigureOut">
              <a:rPr lang="en-US"/>
              <a:pPr>
                <a:defRPr/>
              </a:pPr>
              <a:t>3/22/2018</a:t>
            </a:fld>
            <a:endParaRPr lang="en-US"/>
          </a:p>
        </p:txBody>
      </p:sp>
      <p:sp>
        <p:nvSpPr>
          <p:cNvPr id="5" name="Footer Placeholder 3"/>
          <p:cNvSpPr>
            <a:spLocks noGrp="1"/>
          </p:cNvSpPr>
          <p:nvPr>
            <p:ph type="ftr" sz="quarter" idx="11"/>
          </p:nvPr>
        </p:nvSpPr>
        <p:spPr/>
        <p:txBody>
          <a:bodyPr/>
          <a:lstStyle>
            <a:lvl1pPr>
              <a:defRPr/>
            </a:lvl1pPr>
            <a:extLst/>
          </a:lstStyle>
          <a:p>
            <a:pPr>
              <a:defRPr/>
            </a:pPr>
            <a:endParaRPr lang="en-US"/>
          </a:p>
        </p:txBody>
      </p:sp>
      <p:sp>
        <p:nvSpPr>
          <p:cNvPr id="6" name="Slide Number Placeholder 4"/>
          <p:cNvSpPr>
            <a:spLocks noGrp="1"/>
          </p:cNvSpPr>
          <p:nvPr>
            <p:ph type="sldNum" sz="quarter" idx="12"/>
          </p:nvPr>
        </p:nvSpPr>
        <p:spPr/>
        <p:txBody>
          <a:bodyPr/>
          <a:lstStyle>
            <a:lvl1pPr>
              <a:defRPr/>
            </a:lvl1pPr>
            <a:extLst/>
          </a:lstStyle>
          <a:p>
            <a:pPr>
              <a:defRPr/>
            </a:pPr>
            <a:fld id="{D32717C9-F887-4ED3-8C30-FF92219A1D60}"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2"/>
          <p:cNvSpPr>
            <a:spLocks noGrp="1"/>
          </p:cNvSpPr>
          <p:nvPr>
            <p:ph type="ftr" sz="quarter" idx="10"/>
          </p:nvPr>
        </p:nvSpPr>
        <p:spPr/>
        <p:txBody>
          <a:bodyPr/>
          <a:lstStyle>
            <a:lvl1pPr>
              <a:defRPr/>
            </a:lvl1pPr>
          </a:lstStyle>
          <a:p>
            <a:pPr>
              <a:defRPr/>
            </a:pPr>
            <a:endParaRPr lang="en-US"/>
          </a:p>
        </p:txBody>
      </p:sp>
      <p:sp>
        <p:nvSpPr>
          <p:cNvPr id="3" name="Date Placeholder 13"/>
          <p:cNvSpPr>
            <a:spLocks noGrp="1"/>
          </p:cNvSpPr>
          <p:nvPr>
            <p:ph type="dt" sz="half" idx="11"/>
          </p:nvPr>
        </p:nvSpPr>
        <p:spPr/>
        <p:txBody>
          <a:bodyPr/>
          <a:lstStyle>
            <a:lvl1pPr>
              <a:defRPr/>
            </a:lvl1pPr>
          </a:lstStyle>
          <a:p>
            <a:pPr>
              <a:defRPr/>
            </a:pPr>
            <a:fld id="{E58C3FED-53BD-4E79-A913-2F1A6C832E1D}" type="datetimeFigureOut">
              <a:rPr lang="en-US"/>
              <a:pPr>
                <a:defRPr/>
              </a:pPr>
              <a:t>3/22/2018</a:t>
            </a:fld>
            <a:endParaRPr lang="en-US"/>
          </a:p>
        </p:txBody>
      </p:sp>
      <p:sp>
        <p:nvSpPr>
          <p:cNvPr id="4" name="Slide Number Placeholder 22"/>
          <p:cNvSpPr>
            <a:spLocks noGrp="1"/>
          </p:cNvSpPr>
          <p:nvPr>
            <p:ph type="sldNum" sz="quarter" idx="12"/>
          </p:nvPr>
        </p:nvSpPr>
        <p:spPr/>
        <p:txBody>
          <a:bodyPr/>
          <a:lstStyle>
            <a:lvl1pPr>
              <a:defRPr/>
            </a:lvl1pPr>
          </a:lstStyle>
          <a:p>
            <a:pPr>
              <a:defRPr/>
            </a:pPr>
            <a:fld id="{E57B2BE0-CAB1-4FB0-A14D-5B0C07D8CED5}"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5" name="Rectangle 4"/>
          <p:cNvSpPr/>
          <p:nvPr/>
        </p:nvSpPr>
        <p:spPr>
          <a:xfrm>
            <a:off x="5057775" y="1057275"/>
            <a:ext cx="3748088"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2" name="Title 1"/>
          <p:cNvSpPr>
            <a:spLocks noGrp="1"/>
          </p:cNvSpPr>
          <p:nvPr>
            <p:ph type="title"/>
          </p:nvPr>
        </p:nvSpPr>
        <p:spPr>
          <a:xfrm>
            <a:off x="4963136" y="304800"/>
            <a:ext cx="3931920" cy="762000"/>
          </a:xfrm>
        </p:spPr>
        <p:txBody>
          <a:bodyPr/>
          <a:lstStyle>
            <a:lvl1pPr marL="0" algn="r">
              <a:buNone/>
              <a:defRPr sz="2000" b="1"/>
            </a:lvl1pPr>
            <a:extLst/>
          </a:lstStyle>
          <a:p>
            <a:r>
              <a:rPr lang="en-US" smtClean="0"/>
              <a:t>Click to edit Master title style</a:t>
            </a:r>
            <a:endParaRPr lang="en-US"/>
          </a:p>
        </p:txBody>
      </p:sp>
      <p:sp>
        <p:nvSpPr>
          <p:cNvPr id="3" name="Text Placeholder 2"/>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8"/>
          <p:cNvSpPr>
            <a:spLocks noGrp="1"/>
          </p:cNvSpPr>
          <p:nvPr>
            <p:ph type="dt" sz="half" idx="10"/>
          </p:nvPr>
        </p:nvSpPr>
        <p:spPr>
          <a:xfrm>
            <a:off x="5562600" y="6513513"/>
            <a:ext cx="3001963" cy="274637"/>
          </a:xfrm>
        </p:spPr>
        <p:txBody>
          <a:bodyPr vert="horz" rtlCol="0"/>
          <a:lstStyle>
            <a:lvl1pPr>
              <a:defRPr/>
            </a:lvl1pPr>
            <a:extLst/>
          </a:lstStyle>
          <a:p>
            <a:pPr>
              <a:defRPr/>
            </a:pPr>
            <a:fld id="{DBB493CB-0AAC-47FF-8DC6-10DA39A55A08}" type="datetimeFigureOut">
              <a:rPr lang="en-US"/>
              <a:pPr>
                <a:defRPr/>
              </a:pPr>
              <a:t>3/22/2018</a:t>
            </a:fld>
            <a:endParaRPr lang="en-US"/>
          </a:p>
        </p:txBody>
      </p:sp>
      <p:sp>
        <p:nvSpPr>
          <p:cNvPr id="7" name="Slide Number Placeholder 9"/>
          <p:cNvSpPr>
            <a:spLocks noGrp="1"/>
          </p:cNvSpPr>
          <p:nvPr>
            <p:ph type="sldNum" sz="quarter" idx="11"/>
          </p:nvPr>
        </p:nvSpPr>
        <p:spPr>
          <a:xfrm>
            <a:off x="8639175" y="6513513"/>
            <a:ext cx="463550" cy="274637"/>
          </a:xfrm>
        </p:spPr>
        <p:txBody>
          <a:bodyPr vert="horz" rtlCol="0"/>
          <a:lstStyle>
            <a:lvl1pPr>
              <a:defRPr>
                <a:solidFill>
                  <a:schemeClr val="tx2">
                    <a:shade val="90000"/>
                  </a:schemeClr>
                </a:solidFill>
              </a:defRPr>
            </a:lvl1pPr>
            <a:extLst/>
          </a:lstStyle>
          <a:p>
            <a:pPr>
              <a:defRPr/>
            </a:pPr>
            <a:fld id="{971D1D61-313F-4A27-A25B-A758975A479A}" type="slidenum">
              <a:rPr lang="en-US"/>
              <a:pPr>
                <a:defRPr/>
              </a:pPr>
              <a:t>‹#›</a:t>
            </a:fld>
            <a:endParaRPr lang="en-US"/>
          </a:p>
        </p:txBody>
      </p:sp>
      <p:sp>
        <p:nvSpPr>
          <p:cNvPr id="8" name="Footer Placeholder 10"/>
          <p:cNvSpPr>
            <a:spLocks noGrp="1"/>
          </p:cNvSpPr>
          <p:nvPr>
            <p:ph type="ftr" sz="quarter" idx="12"/>
          </p:nvPr>
        </p:nvSpPr>
        <p:spPr>
          <a:xfrm>
            <a:off x="1600200" y="6513513"/>
            <a:ext cx="3906838" cy="274637"/>
          </a:xfrm>
        </p:spPr>
        <p:txBody>
          <a:bodyPr vert="horz" rtlCol="0"/>
          <a:lstStyle>
            <a:lvl1pPr>
              <a:defRPr/>
            </a:lvl1pPr>
            <a:extLst/>
          </a:lstStyle>
          <a:p>
            <a:pPr>
              <a:defRPr/>
            </a:pPr>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0443" y="4724400"/>
            <a:ext cx="5486400" cy="664536"/>
          </a:xfrm>
        </p:spPr>
        <p:txBody>
          <a:bodyPr/>
          <a:lstStyle>
            <a:lvl1pPr marL="0" algn="r">
              <a:buNone/>
              <a:defRPr sz="2000" b="1"/>
            </a:lvl1pPr>
            <a:extLst/>
          </a:lstStyle>
          <a:p>
            <a:r>
              <a:rPr lang="en-US" smtClean="0"/>
              <a:t>Click to edit Master title style</a:t>
            </a:r>
            <a:endParaRPr lang="en-US"/>
          </a:p>
        </p:txBody>
      </p:sp>
      <p:sp>
        <p:nvSpPr>
          <p:cNvPr id="4" name="Text Placeholder 3"/>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a:r>
              <a:rPr lang="en-US" smtClean="0"/>
              <a:t>Click to edit Master text styles</a:t>
            </a:r>
          </a:p>
        </p:txBody>
      </p:sp>
      <p:sp>
        <p:nvSpPr>
          <p:cNvPr id="13" name="Picture Placeholder 12"/>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ormAutofit/>
          </a:bodyPr>
          <a:lstStyle>
            <a:lvl1pPr indent="0">
              <a:buNone/>
              <a:defRPr sz="3200"/>
            </a:lvl1pPr>
            <a:extLst/>
          </a:lstStyle>
          <a:p>
            <a:pPr lvl="0"/>
            <a:r>
              <a:rPr lang="en-US" noProof="0" smtClean="0"/>
              <a:t>Click icon to add picture</a:t>
            </a:r>
            <a:endParaRPr lang="en-US" noProof="0"/>
          </a:p>
        </p:txBody>
      </p:sp>
      <p:sp>
        <p:nvSpPr>
          <p:cNvPr id="5" name="Date Placeholder 7"/>
          <p:cNvSpPr>
            <a:spLocks noGrp="1"/>
          </p:cNvSpPr>
          <p:nvPr>
            <p:ph type="dt" sz="half" idx="10"/>
          </p:nvPr>
        </p:nvSpPr>
        <p:spPr>
          <a:xfrm>
            <a:off x="5562600" y="6508750"/>
            <a:ext cx="3001963" cy="274638"/>
          </a:xfrm>
        </p:spPr>
        <p:txBody>
          <a:bodyPr vert="horz" rtlCol="0"/>
          <a:lstStyle>
            <a:lvl1pPr>
              <a:defRPr/>
            </a:lvl1pPr>
            <a:extLst/>
          </a:lstStyle>
          <a:p>
            <a:pPr>
              <a:defRPr/>
            </a:pPr>
            <a:fld id="{CC8B5FC5-A3DE-4FF7-8957-B4ABCD0822E7}" type="datetimeFigureOut">
              <a:rPr lang="en-US"/>
              <a:pPr>
                <a:defRPr/>
              </a:pPr>
              <a:t>3/22/2018</a:t>
            </a:fld>
            <a:endParaRPr lang="en-US"/>
          </a:p>
        </p:txBody>
      </p:sp>
      <p:sp>
        <p:nvSpPr>
          <p:cNvPr id="6" name="Slide Number Placeholder 8"/>
          <p:cNvSpPr>
            <a:spLocks noGrp="1"/>
          </p:cNvSpPr>
          <p:nvPr>
            <p:ph type="sldNum" sz="quarter" idx="11"/>
          </p:nvPr>
        </p:nvSpPr>
        <p:spPr>
          <a:xfrm>
            <a:off x="8639175" y="6508750"/>
            <a:ext cx="463550" cy="274638"/>
          </a:xfrm>
        </p:spPr>
        <p:txBody>
          <a:bodyPr vert="horz" rtlCol="0"/>
          <a:lstStyle>
            <a:lvl1pPr>
              <a:defRPr>
                <a:solidFill>
                  <a:schemeClr val="tx2">
                    <a:shade val="90000"/>
                  </a:schemeClr>
                </a:solidFill>
              </a:defRPr>
            </a:lvl1pPr>
            <a:extLst/>
          </a:lstStyle>
          <a:p>
            <a:pPr>
              <a:defRPr/>
            </a:pPr>
            <a:fld id="{771E1CDD-566F-4527-A223-441E8A272E5B}" type="slidenum">
              <a:rPr lang="en-US"/>
              <a:pPr>
                <a:defRPr/>
              </a:pPr>
              <a:t>‹#›</a:t>
            </a:fld>
            <a:endParaRPr lang="en-US"/>
          </a:p>
        </p:txBody>
      </p:sp>
      <p:sp>
        <p:nvSpPr>
          <p:cNvPr id="7" name="Footer Placeholder 9"/>
          <p:cNvSpPr>
            <a:spLocks noGrp="1"/>
          </p:cNvSpPr>
          <p:nvPr>
            <p:ph type="ftr" sz="quarter" idx="12"/>
          </p:nvPr>
        </p:nvSpPr>
        <p:spPr>
          <a:xfrm>
            <a:off x="1600200" y="6508750"/>
            <a:ext cx="3906838" cy="274638"/>
          </a:xfrm>
        </p:spPr>
        <p:txBody>
          <a:bodyPr vert="horz" rtlCol="0"/>
          <a:lstStyle>
            <a:lvl1pPr>
              <a:defRPr/>
            </a:lvl1pPr>
            <a:extLst/>
          </a:lstStyle>
          <a:p>
            <a:pPr>
              <a:defRPr/>
            </a:pP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ound Diagonal Corner Rectangle 6"/>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3" name="Footer Placeholder 2"/>
          <p:cNvSpPr>
            <a:spLocks noGrp="1"/>
          </p:cNvSpPr>
          <p:nvPr>
            <p:ph type="ftr" sz="quarter" idx="3"/>
          </p:nvPr>
        </p:nvSpPr>
        <p:spPr>
          <a:xfrm>
            <a:off x="1295400" y="6400800"/>
            <a:ext cx="4211638" cy="274638"/>
          </a:xfrm>
          <a:prstGeom prst="rect">
            <a:avLst/>
          </a:prstGeom>
        </p:spPr>
        <p:txBody>
          <a:bodyPr/>
          <a:lstStyle>
            <a:lvl1pPr algn="r" eaLnBrk="1" fontAlgn="auto" latinLnBrk="0" hangingPunct="1">
              <a:spcBef>
                <a:spcPts val="0"/>
              </a:spcBef>
              <a:spcAft>
                <a:spcPts val="0"/>
              </a:spcAft>
              <a:defRPr kumimoji="0" sz="1300">
                <a:solidFill>
                  <a:schemeClr val="bg2">
                    <a:tint val="60000"/>
                    <a:satMod val="155000"/>
                  </a:schemeClr>
                </a:solidFill>
                <a:latin typeface="+mn-lt"/>
                <a:cs typeface="+mn-cs"/>
              </a:defRPr>
            </a:lvl1pPr>
            <a:extLst/>
          </a:lstStyle>
          <a:p>
            <a:pPr>
              <a:defRPr/>
            </a:pPr>
            <a:endParaRPr lang="en-US"/>
          </a:p>
        </p:txBody>
      </p:sp>
      <p:sp>
        <p:nvSpPr>
          <p:cNvPr id="14" name="Date Placeholder 13"/>
          <p:cNvSpPr>
            <a:spLocks noGrp="1"/>
          </p:cNvSpPr>
          <p:nvPr>
            <p:ph type="dt" sz="half" idx="2"/>
          </p:nvPr>
        </p:nvSpPr>
        <p:spPr>
          <a:xfrm>
            <a:off x="5562600" y="6400800"/>
            <a:ext cx="3001963" cy="274638"/>
          </a:xfrm>
          <a:prstGeom prst="rect">
            <a:avLst/>
          </a:prstGeom>
        </p:spPr>
        <p:txBody>
          <a:bodyPr/>
          <a:lstStyle>
            <a:lvl1pPr algn="l" eaLnBrk="1" fontAlgn="auto" latinLnBrk="0" hangingPunct="1">
              <a:spcBef>
                <a:spcPts val="0"/>
              </a:spcBef>
              <a:spcAft>
                <a:spcPts val="0"/>
              </a:spcAft>
              <a:defRPr kumimoji="0" sz="1300">
                <a:solidFill>
                  <a:schemeClr val="bg2">
                    <a:tint val="60000"/>
                    <a:satMod val="155000"/>
                  </a:schemeClr>
                </a:solidFill>
                <a:latin typeface="+mn-lt"/>
                <a:cs typeface="+mn-cs"/>
              </a:defRPr>
            </a:lvl1pPr>
            <a:extLst/>
          </a:lstStyle>
          <a:p>
            <a:pPr>
              <a:defRPr/>
            </a:pPr>
            <a:fld id="{A4C887AA-16C9-4E4A-8197-6055974620B0}" type="datetimeFigureOut">
              <a:rPr lang="en-US"/>
              <a:pPr>
                <a:defRPr/>
              </a:pPr>
              <a:t>3/22/2018</a:t>
            </a:fld>
            <a:endParaRPr lang="en-US"/>
          </a:p>
        </p:txBody>
      </p:sp>
      <p:sp>
        <p:nvSpPr>
          <p:cNvPr id="23" name="Slide Number Placeholder 22"/>
          <p:cNvSpPr>
            <a:spLocks noGrp="1"/>
          </p:cNvSpPr>
          <p:nvPr>
            <p:ph type="sldNum" sz="quarter" idx="4"/>
          </p:nvPr>
        </p:nvSpPr>
        <p:spPr>
          <a:xfrm>
            <a:off x="8639175" y="6515100"/>
            <a:ext cx="463550" cy="273050"/>
          </a:xfrm>
          <a:prstGeom prst="rect">
            <a:avLst/>
          </a:prstGeom>
        </p:spPr>
        <p:txBody>
          <a:bodyPr anchor="ctr"/>
          <a:lstStyle>
            <a:lvl1pPr algn="r" eaLnBrk="1" fontAlgn="auto" latinLnBrk="0" hangingPunct="1">
              <a:spcBef>
                <a:spcPts val="0"/>
              </a:spcBef>
              <a:spcAft>
                <a:spcPts val="0"/>
              </a:spcAft>
              <a:defRPr kumimoji="0" sz="1600">
                <a:solidFill>
                  <a:schemeClr val="tx2">
                    <a:shade val="90000"/>
                  </a:schemeClr>
                </a:solidFill>
                <a:effectLst/>
                <a:latin typeface="+mn-lt"/>
                <a:cs typeface="+mn-cs"/>
              </a:defRPr>
            </a:lvl1pPr>
            <a:extLst/>
          </a:lstStyle>
          <a:p>
            <a:pPr>
              <a:defRPr/>
            </a:pPr>
            <a:fld id="{ADF929FD-7F34-4FE5-B772-650A56FAE9B8}" type="slidenum">
              <a:rPr lang="en-US"/>
              <a:pPr>
                <a:defRPr/>
              </a:pPr>
              <a:t>‹#›</a:t>
            </a:fld>
            <a:endParaRPr lang="en-US"/>
          </a:p>
        </p:txBody>
      </p:sp>
      <p:sp>
        <p:nvSpPr>
          <p:cNvPr id="22" name="Title Placeholder 21"/>
          <p:cNvSpPr>
            <a:spLocks noGrp="1"/>
          </p:cNvSpPr>
          <p:nvPr>
            <p:ph type="title"/>
          </p:nvPr>
        </p:nvSpPr>
        <p:spPr>
          <a:xfrm>
            <a:off x="457200" y="254000"/>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extLst/>
          </a:lstStyle>
          <a:p>
            <a:r>
              <a:rPr lang="en-US" smtClean="0"/>
              <a:t>Click to edit Master title style</a:t>
            </a:r>
            <a:endParaRPr lang="en-US"/>
          </a:p>
        </p:txBody>
      </p:sp>
      <p:sp>
        <p:nvSpPr>
          <p:cNvPr id="2057" name="Text Placeholder 12"/>
          <p:cNvSpPr>
            <a:spLocks noGrp="1"/>
          </p:cNvSpPr>
          <p:nvPr>
            <p:ph type="body" idx="1"/>
          </p:nvPr>
        </p:nvSpPr>
        <p:spPr bwMode="auto">
          <a:xfrm>
            <a:off x="457200" y="16462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1" tx1="lt1" bg2="dk2" tx2="lt2" accent1="accent1" accent2="accent2" accent3="accent3" accent4="accent4" accent5="accent5" accent6="accent6" hlink="hlink" folHlink="folHlink"/>
  <p:sldLayoutIdLst>
    <p:sldLayoutId id="2147483940" r:id="rId1"/>
    <p:sldLayoutId id="2147483941" r:id="rId2"/>
    <p:sldLayoutId id="2147483942" r:id="rId3"/>
    <p:sldLayoutId id="2147483943" r:id="rId4"/>
    <p:sldLayoutId id="2147483944" r:id="rId5"/>
    <p:sldLayoutId id="2147483945" r:id="rId6"/>
    <p:sldLayoutId id="2147483937" r:id="rId7"/>
    <p:sldLayoutId id="2147483946" r:id="rId8"/>
    <p:sldLayoutId id="2147483947" r:id="rId9"/>
    <p:sldLayoutId id="2147483938" r:id="rId10"/>
    <p:sldLayoutId id="2147483939" r:id="rId11"/>
  </p:sldLayoutIdLst>
  <p:txStyles>
    <p:titleStyle>
      <a:lvl1pPr marL="53975" indent="-53975" algn="r" rtl="0" eaLnBrk="0" fontAlgn="base" hangingPunct="0">
        <a:spcBef>
          <a:spcPct val="0"/>
        </a:spcBef>
        <a:spcAft>
          <a:spcPct val="0"/>
        </a:spcAft>
        <a:defRPr sz="4600" kern="1200">
          <a:solidFill>
            <a:srgbClr val="E7EACB"/>
          </a:solidFill>
          <a:effectLst>
            <a:outerShdw blurRad="38100" dist="25500" dir="5400000" algn="tl" rotWithShape="0">
              <a:srgbClr val="000000">
                <a:satMod val="180000"/>
                <a:alpha val="75000"/>
              </a:srgbClr>
            </a:outerShdw>
          </a:effectLst>
          <a:latin typeface="+mj-lt"/>
          <a:ea typeface="+mj-ea"/>
          <a:cs typeface="+mj-cs"/>
        </a:defRPr>
      </a:lvl1pPr>
      <a:lvl2pPr marL="53975" indent="-53975" algn="r" rtl="0" eaLnBrk="0" fontAlgn="base" hangingPunct="0">
        <a:spcBef>
          <a:spcPct val="0"/>
        </a:spcBef>
        <a:spcAft>
          <a:spcPct val="0"/>
        </a:spcAft>
        <a:defRPr sz="4600">
          <a:solidFill>
            <a:srgbClr val="E7EACB"/>
          </a:solidFill>
          <a:latin typeface="Rockwell" pitchFamily="18" charset="0"/>
        </a:defRPr>
      </a:lvl2pPr>
      <a:lvl3pPr marL="53975" indent="-53975" algn="r" rtl="0" eaLnBrk="0" fontAlgn="base" hangingPunct="0">
        <a:spcBef>
          <a:spcPct val="0"/>
        </a:spcBef>
        <a:spcAft>
          <a:spcPct val="0"/>
        </a:spcAft>
        <a:defRPr sz="4600">
          <a:solidFill>
            <a:srgbClr val="E7EACB"/>
          </a:solidFill>
          <a:latin typeface="Rockwell" pitchFamily="18" charset="0"/>
        </a:defRPr>
      </a:lvl3pPr>
      <a:lvl4pPr marL="53975" indent="-53975" algn="r" rtl="0" eaLnBrk="0" fontAlgn="base" hangingPunct="0">
        <a:spcBef>
          <a:spcPct val="0"/>
        </a:spcBef>
        <a:spcAft>
          <a:spcPct val="0"/>
        </a:spcAft>
        <a:defRPr sz="4600">
          <a:solidFill>
            <a:srgbClr val="E7EACB"/>
          </a:solidFill>
          <a:latin typeface="Rockwell" pitchFamily="18" charset="0"/>
        </a:defRPr>
      </a:lvl4pPr>
      <a:lvl5pPr marL="53975" indent="-53975" algn="r" rtl="0" eaLnBrk="0" fontAlgn="base" hangingPunct="0">
        <a:spcBef>
          <a:spcPct val="0"/>
        </a:spcBef>
        <a:spcAft>
          <a:spcPct val="0"/>
        </a:spcAft>
        <a:defRPr sz="4600">
          <a:solidFill>
            <a:srgbClr val="E7EACB"/>
          </a:solidFill>
          <a:latin typeface="Rockwell" pitchFamily="18" charset="0"/>
        </a:defRPr>
      </a:lvl5pPr>
      <a:lvl6pPr marL="511175" indent="-53975" algn="r" rtl="0" fontAlgn="base">
        <a:spcBef>
          <a:spcPct val="0"/>
        </a:spcBef>
        <a:spcAft>
          <a:spcPct val="0"/>
        </a:spcAft>
        <a:defRPr sz="4600">
          <a:solidFill>
            <a:srgbClr val="E7EACB"/>
          </a:solidFill>
          <a:latin typeface="Rockwell" pitchFamily="18" charset="0"/>
        </a:defRPr>
      </a:lvl6pPr>
      <a:lvl7pPr marL="968375" indent="-53975" algn="r" rtl="0" fontAlgn="base">
        <a:spcBef>
          <a:spcPct val="0"/>
        </a:spcBef>
        <a:spcAft>
          <a:spcPct val="0"/>
        </a:spcAft>
        <a:defRPr sz="4600">
          <a:solidFill>
            <a:srgbClr val="E7EACB"/>
          </a:solidFill>
          <a:latin typeface="Rockwell" pitchFamily="18" charset="0"/>
        </a:defRPr>
      </a:lvl7pPr>
      <a:lvl8pPr marL="1425575" indent="-53975" algn="r" rtl="0" fontAlgn="base">
        <a:spcBef>
          <a:spcPct val="0"/>
        </a:spcBef>
        <a:spcAft>
          <a:spcPct val="0"/>
        </a:spcAft>
        <a:defRPr sz="4600">
          <a:solidFill>
            <a:srgbClr val="E7EACB"/>
          </a:solidFill>
          <a:latin typeface="Rockwell" pitchFamily="18" charset="0"/>
        </a:defRPr>
      </a:lvl8pPr>
      <a:lvl9pPr marL="1882775" indent="-53975" algn="r" rtl="0" fontAlgn="base">
        <a:spcBef>
          <a:spcPct val="0"/>
        </a:spcBef>
        <a:spcAft>
          <a:spcPct val="0"/>
        </a:spcAft>
        <a:defRPr sz="4600">
          <a:solidFill>
            <a:srgbClr val="E7EACB"/>
          </a:solidFill>
          <a:latin typeface="Rockwell" pitchFamily="18" charset="0"/>
        </a:defRPr>
      </a:lvl9pPr>
      <a:extLst/>
    </p:titleStyle>
    <p:bodyStyle>
      <a:lvl1pPr marL="292100" indent="-292100" algn="l" rtl="0" eaLnBrk="0" fontAlgn="base" hangingPunct="0">
        <a:spcBef>
          <a:spcPct val="0"/>
        </a:spcBef>
        <a:spcAft>
          <a:spcPct val="0"/>
        </a:spcAft>
        <a:buClr>
          <a:schemeClr val="accent1"/>
        </a:buClr>
        <a:buSzPct val="70000"/>
        <a:buFont typeface="Wingdings 2" pitchFamily="18" charset="2"/>
        <a:buChar char=""/>
        <a:defRPr sz="3200" kern="1200">
          <a:solidFill>
            <a:schemeClr val="tx1"/>
          </a:solidFill>
          <a:latin typeface="+mn-lt"/>
          <a:ea typeface="+mn-ea"/>
          <a:cs typeface="+mn-cs"/>
        </a:defRPr>
      </a:lvl1pPr>
      <a:lvl2pPr marL="639763" indent="-228600" algn="l" rtl="0" eaLnBrk="0" fontAlgn="base" hangingPunct="0">
        <a:spcBef>
          <a:spcPts val="400"/>
        </a:spcBef>
        <a:spcAft>
          <a:spcPct val="0"/>
        </a:spcAft>
        <a:buClr>
          <a:schemeClr val="accent2"/>
        </a:buClr>
        <a:buSzPct val="90000"/>
        <a:buChar char="•"/>
        <a:defRPr sz="2600" kern="1200">
          <a:solidFill>
            <a:schemeClr val="tx1"/>
          </a:solidFill>
          <a:latin typeface="+mn-lt"/>
          <a:ea typeface="+mn-ea"/>
          <a:cs typeface="+mn-cs"/>
        </a:defRPr>
      </a:lvl2pPr>
      <a:lvl3pPr marL="822325" indent="-190500" algn="l" rtl="0" eaLnBrk="0" fontAlgn="base" hangingPunct="0">
        <a:spcBef>
          <a:spcPts val="400"/>
        </a:spcBef>
        <a:spcAft>
          <a:spcPct val="0"/>
        </a:spcAft>
        <a:buClr>
          <a:srgbClr val="A8CDD7"/>
        </a:buClr>
        <a:buSzPct val="100000"/>
        <a:buFont typeface="Wingdings 2" pitchFamily="18" charset="2"/>
        <a:buChar char=""/>
        <a:defRPr sz="2300" kern="1200">
          <a:solidFill>
            <a:schemeClr val="tx1"/>
          </a:solidFill>
          <a:latin typeface="+mn-lt"/>
          <a:ea typeface="+mn-ea"/>
          <a:cs typeface="+mn-cs"/>
        </a:defRPr>
      </a:lvl3pPr>
      <a:lvl4pPr marL="1004888" indent="-182563" algn="l" rtl="0" eaLnBrk="0" fontAlgn="base" hangingPunct="0">
        <a:spcBef>
          <a:spcPts val="400"/>
        </a:spcBef>
        <a:spcAft>
          <a:spcPct val="0"/>
        </a:spcAft>
        <a:buClr>
          <a:srgbClr val="A8CDD7"/>
        </a:buClr>
        <a:buSzPct val="100000"/>
        <a:buFont typeface="Wingdings 2" pitchFamily="18" charset="2"/>
        <a:buChar char=""/>
        <a:defRPr sz="2000" kern="1200">
          <a:solidFill>
            <a:schemeClr val="tx1"/>
          </a:solidFill>
          <a:latin typeface="+mn-lt"/>
          <a:ea typeface="+mn-ea"/>
          <a:cs typeface="+mn-cs"/>
        </a:defRPr>
      </a:lvl4pPr>
      <a:lvl5pPr marL="1187450" indent="-182563" algn="l" rtl="0" eaLnBrk="0" fontAlgn="base" hangingPunct="0">
        <a:spcBef>
          <a:spcPts val="400"/>
        </a:spcBef>
        <a:spcAft>
          <a:spcPct val="0"/>
        </a:spcAft>
        <a:buClr>
          <a:srgbClr val="A8CDD7"/>
        </a:buClr>
        <a:buSzPct val="100000"/>
        <a:buFont typeface="Wingdings 2" pitchFamily="18" charset="2"/>
        <a:buChar char=""/>
        <a:defRPr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7.xml"/><Relationship Id="rId5" Type="http://schemas.openxmlformats.org/officeDocument/2006/relationships/image" Target="../media/image13.emf"/><Relationship Id="rId4" Type="http://schemas.openxmlformats.org/officeDocument/2006/relationships/image" Target="../media/image12.emf"/></Relationships>
</file>

<file path=ppt/slides/_rels/slide32.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7.xml"/><Relationship Id="rId5" Type="http://schemas.openxmlformats.org/officeDocument/2006/relationships/image" Target="../media/image13.emf"/><Relationship Id="rId4" Type="http://schemas.openxmlformats.org/officeDocument/2006/relationships/image" Target="../media/image12.emf"/></Relationships>
</file>

<file path=ppt/slides/_rels/slide34.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7.xml"/><Relationship Id="rId5" Type="http://schemas.openxmlformats.org/officeDocument/2006/relationships/image" Target="../media/image13.emf"/><Relationship Id="rId4" Type="http://schemas.openxmlformats.org/officeDocument/2006/relationships/image" Target="../media/image12.emf"/></Relationships>
</file>

<file path=ppt/slides/_rels/slide36.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7.xml"/><Relationship Id="rId5" Type="http://schemas.openxmlformats.org/officeDocument/2006/relationships/image" Target="../media/image13.emf"/><Relationship Id="rId4" Type="http://schemas.openxmlformats.org/officeDocument/2006/relationships/image" Target="../media/image12.emf"/></Relationships>
</file>

<file path=ppt/slides/_rels/slide38.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oleObject" Target="../embeddings/Microsoft_Excel_97-2003_Worksheet1.xls"/><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14.png"/></Relationships>
</file>

<file path=ppt/slides/_rels/slide44.xml.rels><?xml version="1.0" encoding="UTF-8" standalone="yes"?>
<Relationships xmlns="http://schemas.openxmlformats.org/package/2006/relationships"><Relationship Id="rId3" Type="http://schemas.openxmlformats.org/officeDocument/2006/relationships/oleObject" Target="../embeddings/Microsoft_Excel_97-2003_Worksheet2.xls"/><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image" Target="../media/image15.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oleObject" Target="../embeddings/Microsoft_Excel_97-2003_Worksheet3.xls"/><Relationship Id="rId2" Type="http://schemas.openxmlformats.org/officeDocument/2006/relationships/slideLayout" Target="../slideLayouts/slideLayout7.xml"/><Relationship Id="rId1" Type="http://schemas.openxmlformats.org/officeDocument/2006/relationships/vmlDrawing" Target="../drawings/vmlDrawing3.vml"/><Relationship Id="rId4" Type="http://schemas.openxmlformats.org/officeDocument/2006/relationships/image" Target="../media/image16.png"/></Relationships>
</file>

<file path=ppt/slides/_rels/slide49.xml.rels><?xml version="1.0" encoding="UTF-8" standalone="yes"?>
<Relationships xmlns="http://schemas.openxmlformats.org/package/2006/relationships"><Relationship Id="rId3" Type="http://schemas.openxmlformats.org/officeDocument/2006/relationships/oleObject" Target="../embeddings/Microsoft_Excel_97-2003_Worksheet4.xls"/><Relationship Id="rId2" Type="http://schemas.openxmlformats.org/officeDocument/2006/relationships/slideLayout" Target="../slideLayouts/slideLayout7.xml"/><Relationship Id="rId1" Type="http://schemas.openxmlformats.org/officeDocument/2006/relationships/vmlDrawing" Target="../drawings/vmlDrawing4.vml"/><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oleObject" Target="../embeddings/Microsoft_Excel_97-2003_Worksheet5.xls"/><Relationship Id="rId2" Type="http://schemas.openxmlformats.org/officeDocument/2006/relationships/slideLayout" Target="../slideLayouts/slideLayout6.xml"/><Relationship Id="rId1" Type="http://schemas.openxmlformats.org/officeDocument/2006/relationships/vmlDrawing" Target="../drawings/vmlDrawing5.vml"/><Relationship Id="rId4" Type="http://schemas.openxmlformats.org/officeDocument/2006/relationships/image" Target="../media/image18.png"/></Relationships>
</file>

<file path=ppt/slides/_rels/slide54.xml.rels><?xml version="1.0" encoding="UTF-8" standalone="yes"?>
<Relationships xmlns="http://schemas.openxmlformats.org/package/2006/relationships"><Relationship Id="rId3" Type="http://schemas.openxmlformats.org/officeDocument/2006/relationships/oleObject" Target="../embeddings/Microsoft_Excel_97-2003_Worksheet6.xls"/><Relationship Id="rId2" Type="http://schemas.openxmlformats.org/officeDocument/2006/relationships/slideLayout" Target="../slideLayouts/slideLayout6.xml"/><Relationship Id="rId1" Type="http://schemas.openxmlformats.org/officeDocument/2006/relationships/vmlDrawing" Target="../drawings/vmlDrawing6.vml"/><Relationship Id="rId4" Type="http://schemas.openxmlformats.org/officeDocument/2006/relationships/image" Target="../media/image19.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990600"/>
            <a:ext cx="8991600" cy="1470025"/>
          </a:xfrm>
        </p:spPr>
        <p:txBody>
          <a:bodyPr>
            <a:noAutofit/>
          </a:bodyPr>
          <a:lstStyle/>
          <a:p>
            <a:pPr indent="0" eaLnBrk="1" fontAlgn="auto" hangingPunct="1">
              <a:spcAft>
                <a:spcPts val="0"/>
              </a:spcAft>
              <a:defRPr/>
            </a:pPr>
            <a:r>
              <a:rPr lang="en-US" sz="6000" smtClean="0">
                <a:solidFill>
                  <a:schemeClr val="tx2">
                    <a:tint val="100000"/>
                    <a:shade val="90000"/>
                    <a:satMod val="250000"/>
                    <a:alpha val="100000"/>
                  </a:schemeClr>
                </a:solidFill>
                <a:latin typeface="Agency FB" pitchFamily="34" charset="0"/>
              </a:rPr>
              <a:t>Visual Persuasion  </a:t>
            </a:r>
            <a:br>
              <a:rPr lang="en-US" sz="6000" smtClean="0">
                <a:solidFill>
                  <a:schemeClr val="tx2">
                    <a:tint val="100000"/>
                    <a:shade val="90000"/>
                    <a:satMod val="250000"/>
                    <a:alpha val="100000"/>
                  </a:schemeClr>
                </a:solidFill>
                <a:latin typeface="Agency FB" pitchFamily="34" charset="0"/>
              </a:rPr>
            </a:br>
            <a:r>
              <a:rPr lang="en-US" sz="6000" smtClean="0">
                <a:solidFill>
                  <a:schemeClr val="tx2">
                    <a:tint val="100000"/>
                    <a:shade val="90000"/>
                    <a:satMod val="250000"/>
                    <a:alpha val="100000"/>
                  </a:schemeClr>
                </a:solidFill>
                <a:latin typeface="Agency FB" pitchFamily="34" charset="0"/>
              </a:rPr>
              <a:t>in a Litigation Trial: </a:t>
            </a:r>
            <a:br>
              <a:rPr lang="en-US" sz="6000" smtClean="0">
                <a:solidFill>
                  <a:schemeClr val="tx2">
                    <a:tint val="100000"/>
                    <a:shade val="90000"/>
                    <a:satMod val="250000"/>
                    <a:alpha val="100000"/>
                  </a:schemeClr>
                </a:solidFill>
                <a:latin typeface="Agency FB" pitchFamily="34" charset="0"/>
              </a:rPr>
            </a:br>
            <a:r>
              <a:rPr lang="en-US" sz="3200" smtClean="0">
                <a:solidFill>
                  <a:schemeClr val="tx2">
                    <a:tint val="100000"/>
                    <a:shade val="90000"/>
                    <a:satMod val="250000"/>
                    <a:alpha val="100000"/>
                  </a:schemeClr>
                </a:solidFill>
                <a:latin typeface="Agency FB" pitchFamily="34" charset="0"/>
              </a:rPr>
              <a:t>The Case of Real Photographic Images vs. Sketched Images</a:t>
            </a:r>
            <a:endParaRPr lang="en-US" sz="3200">
              <a:solidFill>
                <a:schemeClr val="tx2">
                  <a:tint val="100000"/>
                  <a:shade val="90000"/>
                  <a:satMod val="250000"/>
                  <a:alpha val="100000"/>
                </a:schemeClr>
              </a:solidFill>
              <a:latin typeface="Agency FB" pitchFamily="34" charset="0"/>
            </a:endParaRPr>
          </a:p>
        </p:txBody>
      </p:sp>
      <p:sp>
        <p:nvSpPr>
          <p:cNvPr id="3" name="Subtitle 2"/>
          <p:cNvSpPr>
            <a:spLocks noGrp="1"/>
          </p:cNvSpPr>
          <p:nvPr>
            <p:ph type="subTitle" idx="1"/>
          </p:nvPr>
        </p:nvSpPr>
        <p:spPr>
          <a:xfrm flipV="1">
            <a:off x="2438400" y="6858000"/>
            <a:ext cx="3733800" cy="46038"/>
          </a:xfrm>
        </p:spPr>
        <p:txBody>
          <a:bodyPr>
            <a:normAutofit fontScale="25000" lnSpcReduction="20000"/>
          </a:bodyPr>
          <a:lstStyle/>
          <a:p>
            <a:pPr eaLnBrk="1" fontAlgn="auto" hangingPunct="1">
              <a:spcAft>
                <a:spcPts val="0"/>
              </a:spcAft>
              <a:buFont typeface="Wingdings 2"/>
              <a:buNone/>
              <a:defRPr/>
            </a:pPr>
            <a:endParaRPr lang="en-US" sz="2600" b="1">
              <a:solidFill>
                <a:schemeClr val="bg1"/>
              </a:solidFill>
              <a:latin typeface="Agency FB" pitchFamily="34" charset="0"/>
            </a:endParaRPr>
          </a:p>
        </p:txBody>
      </p:sp>
      <p:pic>
        <p:nvPicPr>
          <p:cNvPr id="11268" name="Picture 9" descr="http://www.topnews.in/files/court-gavel_0.jpg"/>
          <p:cNvPicPr>
            <a:picLocks noChangeAspect="1" noChangeArrowheads="1"/>
          </p:cNvPicPr>
          <p:nvPr/>
        </p:nvPicPr>
        <p:blipFill>
          <a:blip r:embed="rId2" cstate="print"/>
          <a:srcRect/>
          <a:stretch>
            <a:fillRect/>
          </a:stretch>
        </p:blipFill>
        <p:spPr bwMode="auto">
          <a:xfrm>
            <a:off x="2057400" y="381000"/>
            <a:ext cx="2022475" cy="1530350"/>
          </a:xfrm>
          <a:prstGeom prst="rect">
            <a:avLst/>
          </a:prstGeom>
          <a:noFill/>
          <a:ln w="9525">
            <a:noFill/>
            <a:miter lim="800000"/>
            <a:headEnd/>
            <a:tailEnd/>
          </a:ln>
        </p:spPr>
      </p:pic>
      <p:pic>
        <p:nvPicPr>
          <p:cNvPr id="11270" name="Picture 5" descr="http://blogs.wvgazette.com/coaltattoo/files/2009/08/supreme_court_building1.jpg"/>
          <p:cNvPicPr>
            <a:picLocks noChangeAspect="1" noChangeArrowheads="1"/>
          </p:cNvPicPr>
          <p:nvPr/>
        </p:nvPicPr>
        <p:blipFill>
          <a:blip r:embed="rId3" cstate="print"/>
          <a:srcRect/>
          <a:stretch>
            <a:fillRect/>
          </a:stretch>
        </p:blipFill>
        <p:spPr bwMode="auto">
          <a:xfrm>
            <a:off x="228600" y="2971800"/>
            <a:ext cx="4724400" cy="35036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lang="en-US" smtClean="0"/>
              <a:t>Background</a:t>
            </a:r>
            <a:endParaRPr lang="en-US"/>
          </a:p>
        </p:txBody>
      </p:sp>
      <p:sp>
        <p:nvSpPr>
          <p:cNvPr id="20483" name="Content Placeholder 2"/>
          <p:cNvSpPr>
            <a:spLocks noGrp="1"/>
          </p:cNvSpPr>
          <p:nvPr>
            <p:ph idx="1"/>
          </p:nvPr>
        </p:nvSpPr>
        <p:spPr>
          <a:xfrm>
            <a:off x="381000" y="2713038"/>
            <a:ext cx="8229600" cy="4525962"/>
          </a:xfrm>
        </p:spPr>
        <p:txBody>
          <a:bodyPr/>
          <a:lstStyle/>
          <a:p>
            <a:pPr>
              <a:buFont typeface="Wingdings 2" pitchFamily="18" charset="2"/>
              <a:buNone/>
            </a:pPr>
            <a:endParaRPr lang="en-US" sz="2200" smtClean="0"/>
          </a:p>
          <a:p>
            <a:r>
              <a:rPr lang="en-US" sz="2400" smtClean="0"/>
              <a:t>Computer graphics can transform complex fact patterns or technical data into comprehensible visual evidence. </a:t>
            </a:r>
          </a:p>
          <a:p>
            <a:pPr>
              <a:buFont typeface="Wingdings 2" pitchFamily="18" charset="2"/>
              <a:buNone/>
            </a:pPr>
            <a:endParaRPr lang="en-US" sz="2400" smtClean="0"/>
          </a:p>
          <a:p>
            <a:r>
              <a:rPr lang="en-US" sz="2400" smtClean="0"/>
              <a:t>They can illustrate important testimony, help to reveal subtle evidentiary relationships, examine alternate scenarios of an event or process without the expense and burdens of physical re-creation. (Krieger, 1992).</a:t>
            </a:r>
          </a:p>
          <a:p>
            <a:pPr>
              <a:buFont typeface="Wingdings 2" pitchFamily="18" charset="2"/>
              <a:buNone/>
            </a:pPr>
            <a:endParaRPr lang="en-US" sz="2200" smtClean="0"/>
          </a:p>
          <a:p>
            <a:endParaRPr lang="en-US" sz="2200" smtClean="0"/>
          </a:p>
        </p:txBody>
      </p:sp>
      <p:sp>
        <p:nvSpPr>
          <p:cNvPr id="6" name="Rounded Rectangle 5"/>
          <p:cNvSpPr/>
          <p:nvPr/>
        </p:nvSpPr>
        <p:spPr>
          <a:xfrm>
            <a:off x="2057400" y="1524000"/>
            <a:ext cx="5029200" cy="1143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 typeface="Wingdings 2" pitchFamily="18" charset="2"/>
              <a:buNone/>
              <a:defRPr/>
            </a:pPr>
            <a:r>
              <a:rPr lang="en-US" sz="4000"/>
              <a:t>Sketches</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lang="en-US" smtClean="0"/>
              <a:t>Background</a:t>
            </a:r>
            <a:endParaRPr lang="en-US"/>
          </a:p>
        </p:txBody>
      </p:sp>
      <p:sp>
        <p:nvSpPr>
          <p:cNvPr id="21507" name="Content Placeholder 2"/>
          <p:cNvSpPr>
            <a:spLocks noGrp="1"/>
          </p:cNvSpPr>
          <p:nvPr>
            <p:ph idx="1"/>
          </p:nvPr>
        </p:nvSpPr>
        <p:spPr>
          <a:xfrm>
            <a:off x="457200" y="3124200"/>
            <a:ext cx="8229600" cy="4525963"/>
          </a:xfrm>
        </p:spPr>
        <p:txBody>
          <a:bodyPr/>
          <a:lstStyle/>
          <a:p>
            <a:r>
              <a:rPr lang="en-US" sz="2400" smtClean="0"/>
              <a:t>Computer reconstruction can help juries accurately gauge events and determine the appropriate weight to accord contrasting versions of events. (</a:t>
            </a:r>
            <a:r>
              <a:rPr lang="en-US" sz="2400" err="1" smtClean="0"/>
              <a:t>Fulcher</a:t>
            </a:r>
            <a:r>
              <a:rPr lang="en-US" sz="2400" smtClean="0"/>
              <a:t>, 1996).</a:t>
            </a:r>
          </a:p>
          <a:p>
            <a:endParaRPr lang="en-US" sz="2400" smtClean="0"/>
          </a:p>
          <a:p>
            <a:r>
              <a:rPr lang="en-US" sz="2400" smtClean="0"/>
              <a:t>Computer generated graphics enables lawyers to provide jurors with visual stimulation. </a:t>
            </a:r>
          </a:p>
          <a:p>
            <a:pPr>
              <a:buFont typeface="Wingdings 2" pitchFamily="18" charset="2"/>
              <a:buNone/>
            </a:pPr>
            <a:r>
              <a:rPr lang="en-US" sz="2400" smtClean="0"/>
              <a:t>	(Baer &amp; Counts, 1998).</a:t>
            </a:r>
          </a:p>
          <a:p>
            <a:endParaRPr lang="en-US" sz="2400" smtClean="0"/>
          </a:p>
          <a:p>
            <a:endParaRPr lang="en-US" sz="2400" smtClean="0"/>
          </a:p>
          <a:p>
            <a:endParaRPr lang="en-US" sz="2400" smtClean="0"/>
          </a:p>
          <a:p>
            <a:pPr>
              <a:buFont typeface="Wingdings 2" pitchFamily="18" charset="2"/>
              <a:buNone/>
            </a:pPr>
            <a:endParaRPr lang="en-US" sz="2200" smtClean="0"/>
          </a:p>
          <a:p>
            <a:endParaRPr lang="en-US" sz="2200" smtClean="0"/>
          </a:p>
        </p:txBody>
      </p:sp>
      <p:sp>
        <p:nvSpPr>
          <p:cNvPr id="6" name="Rounded Rectangle 5"/>
          <p:cNvSpPr/>
          <p:nvPr/>
        </p:nvSpPr>
        <p:spPr>
          <a:xfrm>
            <a:off x="2057400" y="1524000"/>
            <a:ext cx="5029200" cy="1143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 typeface="Wingdings 2" pitchFamily="18" charset="2"/>
              <a:buNone/>
              <a:defRPr/>
            </a:pPr>
            <a:r>
              <a:rPr lang="en-US" sz="4000"/>
              <a:t>Sketches</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54864" indent="0" algn="ctr" eaLnBrk="1" fontAlgn="auto" hangingPunct="1">
              <a:spcAft>
                <a:spcPts val="0"/>
              </a:spcAft>
              <a:defRPr/>
            </a:pPr>
            <a:r>
              <a:rPr lang="en-US" smtClean="0">
                <a:solidFill>
                  <a:schemeClr val="tx2">
                    <a:tint val="100000"/>
                    <a:shade val="90000"/>
                    <a:satMod val="250000"/>
                    <a:alpha val="100000"/>
                  </a:schemeClr>
                </a:solidFill>
              </a:rPr>
              <a:t>Background</a:t>
            </a:r>
            <a:endParaRPr lang="en-US">
              <a:solidFill>
                <a:schemeClr val="tx2">
                  <a:tint val="100000"/>
                  <a:shade val="90000"/>
                  <a:satMod val="250000"/>
                  <a:alpha val="100000"/>
                </a:schemeClr>
              </a:solidFill>
            </a:endParaRPr>
          </a:p>
        </p:txBody>
      </p:sp>
      <p:sp>
        <p:nvSpPr>
          <p:cNvPr id="15363" name="Content Placeholder 2"/>
          <p:cNvSpPr>
            <a:spLocks noGrp="1"/>
          </p:cNvSpPr>
          <p:nvPr>
            <p:ph sz="half" idx="1"/>
          </p:nvPr>
        </p:nvSpPr>
        <p:spPr>
          <a:xfrm>
            <a:off x="457200" y="1371600"/>
            <a:ext cx="8458200" cy="5059363"/>
          </a:xfrm>
        </p:spPr>
        <p:txBody>
          <a:bodyPr/>
          <a:lstStyle/>
          <a:p>
            <a:pPr eaLnBrk="1" hangingPunct="1">
              <a:defRPr/>
            </a:pPr>
            <a:endParaRPr lang="en-US" sz="2000" smtClean="0">
              <a:latin typeface="+mj-lt"/>
            </a:endParaRPr>
          </a:p>
          <a:p>
            <a:pPr eaLnBrk="1" hangingPunct="1">
              <a:defRPr/>
            </a:pPr>
            <a:endParaRPr lang="en-US" sz="2000" smtClean="0">
              <a:latin typeface="+mj-lt"/>
            </a:endParaRPr>
          </a:p>
          <a:p>
            <a:pPr eaLnBrk="1" hangingPunct="1">
              <a:buFont typeface="Wingdings 2" pitchFamily="18" charset="2"/>
              <a:buNone/>
              <a:defRPr/>
            </a:pPr>
            <a:endParaRPr lang="en-US" sz="2300" smtClean="0"/>
          </a:p>
          <a:p>
            <a:pPr eaLnBrk="1" hangingPunct="1">
              <a:defRPr/>
            </a:pPr>
            <a:r>
              <a:rPr lang="en-US" sz="2300" smtClean="0"/>
              <a:t>Graphic images used as evidence can be a powerful and convincing tool, but it’s use can potentially create a risk of misleading or confusing the jury.</a:t>
            </a:r>
          </a:p>
          <a:p>
            <a:pPr eaLnBrk="1" hangingPunct="1">
              <a:defRPr/>
            </a:pPr>
            <a:endParaRPr lang="en-US" sz="2300" smtClean="0">
              <a:latin typeface="+mj-lt"/>
            </a:endParaRPr>
          </a:p>
          <a:p>
            <a:pPr eaLnBrk="1" hangingPunct="1">
              <a:defRPr/>
            </a:pPr>
            <a:r>
              <a:rPr lang="en-US" sz="2300" smtClean="0">
                <a:latin typeface="+mj-lt"/>
              </a:rPr>
              <a:t>In addition, certain demonstrative evidence, such as gruesome photographs, may give rise to the danger of unfair prejudice. (Peterson, 2009).</a:t>
            </a:r>
          </a:p>
          <a:p>
            <a:pPr eaLnBrk="1" hangingPunct="1">
              <a:defRPr/>
            </a:pPr>
            <a:endParaRPr lang="en-US" sz="2300" smtClean="0"/>
          </a:p>
          <a:p>
            <a:pPr eaLnBrk="1" hangingPunct="1">
              <a:defRPr/>
            </a:pPr>
            <a:r>
              <a:rPr lang="en-US" sz="2300" smtClean="0"/>
              <a:t>Although courts in the US &amp; Canada regularly admit graphic photographs into evidence, little research exists on whether such evidence prejudices the decisions of jurors. (Douglas, Lyon &amp; </a:t>
            </a:r>
            <a:r>
              <a:rPr lang="en-US" sz="2300" err="1" smtClean="0"/>
              <a:t>Ogloff</a:t>
            </a:r>
            <a:r>
              <a:rPr lang="en-US" sz="2300" smtClean="0"/>
              <a:t>, 1997).</a:t>
            </a:r>
          </a:p>
          <a:p>
            <a:pPr eaLnBrk="1" hangingPunct="1">
              <a:defRPr/>
            </a:pPr>
            <a:endParaRPr lang="en-US" sz="2300" smtClean="0">
              <a:latin typeface="+mj-lt"/>
            </a:endParaRPr>
          </a:p>
          <a:p>
            <a:pPr eaLnBrk="1" hangingPunct="1">
              <a:defRPr/>
            </a:pPr>
            <a:endParaRPr lang="en-US" sz="2300" smtClean="0">
              <a:latin typeface="+mj-lt"/>
            </a:endParaRPr>
          </a:p>
          <a:p>
            <a:pPr eaLnBrk="1" hangingPunct="1">
              <a:defRPr/>
            </a:pPr>
            <a:endParaRPr lang="en-US" sz="2000" smtClean="0">
              <a:latin typeface="+mj-lt"/>
            </a:endParaRPr>
          </a:p>
          <a:p>
            <a:pPr eaLnBrk="1" hangingPunct="1">
              <a:buFont typeface="Wingdings 2" pitchFamily="18" charset="2"/>
              <a:buNone/>
              <a:defRPr/>
            </a:pPr>
            <a:endParaRPr lang="en-US" sz="2000" smtClean="0">
              <a:latin typeface="+mj-lt"/>
            </a:endParaRPr>
          </a:p>
        </p:txBody>
      </p:sp>
      <p:sp>
        <p:nvSpPr>
          <p:cNvPr id="6" name="Rounded Rectangle 5"/>
          <p:cNvSpPr/>
          <p:nvPr/>
        </p:nvSpPr>
        <p:spPr>
          <a:xfrm>
            <a:off x="2286000" y="1524000"/>
            <a:ext cx="4572000" cy="762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a:t>Persuasion of Jurors</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lang="en-US" smtClean="0"/>
              <a:t>Background</a:t>
            </a:r>
            <a:endParaRPr lang="en-US"/>
          </a:p>
        </p:txBody>
      </p:sp>
      <p:sp>
        <p:nvSpPr>
          <p:cNvPr id="23555" name="Content Placeholder 2"/>
          <p:cNvSpPr>
            <a:spLocks noGrp="1"/>
          </p:cNvSpPr>
          <p:nvPr>
            <p:ph idx="1"/>
          </p:nvPr>
        </p:nvSpPr>
        <p:spPr>
          <a:xfrm>
            <a:off x="0" y="3048000"/>
            <a:ext cx="8610600" cy="4525963"/>
          </a:xfrm>
        </p:spPr>
        <p:txBody>
          <a:bodyPr/>
          <a:lstStyle/>
          <a:p>
            <a:pPr lvl="1">
              <a:buClr>
                <a:schemeClr val="accent1"/>
              </a:buClr>
              <a:buFont typeface="Wingdings 2" pitchFamily="18" charset="2"/>
              <a:buChar char=""/>
            </a:pPr>
            <a:r>
              <a:rPr lang="en-US" sz="2400" smtClean="0"/>
              <a:t>When digital imaging is considered  being used in a trial the concern of the admissibility of digital photographic evidence is often raised.</a:t>
            </a:r>
          </a:p>
          <a:p>
            <a:pPr lvl="1">
              <a:buClr>
                <a:schemeClr val="accent1"/>
              </a:buClr>
              <a:buFont typeface="Wingdings 2" pitchFamily="18" charset="2"/>
              <a:buChar char=""/>
            </a:pPr>
            <a:endParaRPr lang="en-US" sz="2400" smtClean="0"/>
          </a:p>
          <a:p>
            <a:pPr lvl="1">
              <a:buClr>
                <a:schemeClr val="accent1"/>
              </a:buClr>
              <a:buFont typeface="Wingdings 2" pitchFamily="18" charset="2"/>
              <a:buChar char=""/>
            </a:pPr>
            <a:r>
              <a:rPr lang="en-US" sz="2400" smtClean="0"/>
              <a:t> Digital photographs are more easily altered than film-based photographs. (Roark, 2005).</a:t>
            </a:r>
          </a:p>
          <a:p>
            <a:pPr lvl="1">
              <a:buClr>
                <a:schemeClr val="accent1"/>
              </a:buClr>
              <a:buFont typeface="Wingdings 2" pitchFamily="18" charset="2"/>
              <a:buChar char=""/>
            </a:pPr>
            <a:endParaRPr lang="en-US" sz="1900" smtClean="0"/>
          </a:p>
        </p:txBody>
      </p:sp>
      <p:sp>
        <p:nvSpPr>
          <p:cNvPr id="4" name="Rounded Rectangle 3"/>
          <p:cNvSpPr/>
          <p:nvPr/>
        </p:nvSpPr>
        <p:spPr>
          <a:xfrm>
            <a:off x="2286000" y="1524000"/>
            <a:ext cx="464820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a:t>Using Photographic</a:t>
            </a:r>
            <a:r>
              <a:rPr lang="en-US" sz="2600"/>
              <a:t> Evidence in Court</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lang="en-US" smtClean="0"/>
              <a:t>Background</a:t>
            </a:r>
            <a:endParaRPr lang="en-US"/>
          </a:p>
        </p:txBody>
      </p:sp>
      <p:sp>
        <p:nvSpPr>
          <p:cNvPr id="24579" name="Content Placeholder 2"/>
          <p:cNvSpPr>
            <a:spLocks noGrp="1"/>
          </p:cNvSpPr>
          <p:nvPr>
            <p:ph idx="1"/>
          </p:nvPr>
        </p:nvSpPr>
        <p:spPr>
          <a:xfrm>
            <a:off x="-76200" y="2941638"/>
            <a:ext cx="9067800" cy="4525962"/>
          </a:xfrm>
        </p:spPr>
        <p:txBody>
          <a:bodyPr/>
          <a:lstStyle/>
          <a:p>
            <a:pPr lvl="1">
              <a:buClr>
                <a:schemeClr val="accent1"/>
              </a:buClr>
              <a:buFont typeface="Wingdings 2" pitchFamily="18" charset="2"/>
              <a:buChar char=""/>
            </a:pPr>
            <a:r>
              <a:rPr lang="en-US" sz="2400" smtClean="0"/>
              <a:t>Photos are admitted solely to illustrate the testimony of a witness and not as substantive evidence. (Peterson, 2009).</a:t>
            </a:r>
          </a:p>
          <a:p>
            <a:pPr lvl="1">
              <a:buClr>
                <a:schemeClr val="accent1"/>
              </a:buClr>
              <a:buFont typeface="Wingdings 2" pitchFamily="18" charset="2"/>
              <a:buChar char=""/>
            </a:pPr>
            <a:endParaRPr lang="en-US" sz="2400" smtClean="0"/>
          </a:p>
          <a:p>
            <a:pPr lvl="1">
              <a:buClr>
                <a:schemeClr val="accent1"/>
              </a:buClr>
              <a:buFont typeface="Wingdings 2" pitchFamily="18" charset="2"/>
              <a:buChar char=""/>
            </a:pPr>
            <a:r>
              <a:rPr lang="en-US" sz="2400" smtClean="0"/>
              <a:t>In civil litigation, photographic images depicting the severity of an injury are submitted during a trial to purportedly help the jury assess economic (e.g. lost wages) and non-economic damages (e.g. physical pain). (Edelman, 2009).</a:t>
            </a:r>
          </a:p>
          <a:p>
            <a:pPr lvl="1">
              <a:buClr>
                <a:schemeClr val="accent1"/>
              </a:buClr>
              <a:buFontTx/>
              <a:buNone/>
            </a:pPr>
            <a:endParaRPr lang="en-US" sz="1900" smtClean="0"/>
          </a:p>
        </p:txBody>
      </p:sp>
      <p:sp>
        <p:nvSpPr>
          <p:cNvPr id="4" name="Rounded Rectangle 3"/>
          <p:cNvSpPr/>
          <p:nvPr/>
        </p:nvSpPr>
        <p:spPr>
          <a:xfrm>
            <a:off x="2286000" y="1524000"/>
            <a:ext cx="464820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a:t>Using Photographic</a:t>
            </a:r>
            <a:r>
              <a:rPr lang="en-US" sz="2600"/>
              <a:t> Evidence in Court</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lang="en-US" smtClean="0"/>
              <a:t>Now Ask Yourselves…</a:t>
            </a:r>
            <a:endParaRPr lang="en-US"/>
          </a:p>
        </p:txBody>
      </p:sp>
      <p:sp>
        <p:nvSpPr>
          <p:cNvPr id="25603" name="Content Placeholder 2"/>
          <p:cNvSpPr>
            <a:spLocks noGrp="1"/>
          </p:cNvSpPr>
          <p:nvPr>
            <p:ph idx="1"/>
          </p:nvPr>
        </p:nvSpPr>
        <p:spPr>
          <a:xfrm>
            <a:off x="457200" y="2636838"/>
            <a:ext cx="8229600" cy="2163762"/>
          </a:xfrm>
        </p:spPr>
        <p:txBody>
          <a:bodyPr/>
          <a:lstStyle/>
          <a:p>
            <a:pPr algn="ctr">
              <a:buFont typeface="Wingdings 2" pitchFamily="18" charset="2"/>
              <a:buNone/>
            </a:pPr>
            <a:r>
              <a:rPr lang="en-US" smtClean="0"/>
              <a:t> Will a Photographic Image and a Computer Generated Sketch Have the Same Effect on Persuasion When Used at Trial in a Murder Case?</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lang="en-US" smtClean="0"/>
              <a:t>Our Hypotheses</a:t>
            </a:r>
            <a:endParaRPr lang="en-US"/>
          </a:p>
        </p:txBody>
      </p:sp>
      <p:sp>
        <p:nvSpPr>
          <p:cNvPr id="5" name="Oval 4"/>
          <p:cNvSpPr/>
          <p:nvPr/>
        </p:nvSpPr>
        <p:spPr>
          <a:xfrm>
            <a:off x="762000" y="1828800"/>
            <a:ext cx="3962400" cy="4495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a:t>Real photographic images of a scene will be more persuasive in jury trials than sketched images</a:t>
            </a:r>
          </a:p>
        </p:txBody>
      </p:sp>
      <p:sp>
        <p:nvSpPr>
          <p:cNvPr id="7" name="Oval 6"/>
          <p:cNvSpPr/>
          <p:nvPr/>
        </p:nvSpPr>
        <p:spPr>
          <a:xfrm>
            <a:off x="4953000" y="1828800"/>
            <a:ext cx="3962400" cy="4495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a:t>Jurors will rate the defendant more guilty when looking at photographic images versus sketched images</a:t>
            </a:r>
          </a:p>
        </p:txBody>
      </p:sp>
      <p:sp>
        <p:nvSpPr>
          <p:cNvPr id="8" name="Rectangle 7"/>
          <p:cNvSpPr/>
          <p:nvPr/>
        </p:nvSpPr>
        <p:spPr>
          <a:xfrm>
            <a:off x="381000" y="1524000"/>
            <a:ext cx="914400" cy="9144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400">
                <a:solidFill>
                  <a:schemeClr val="accent1"/>
                </a:solidFill>
              </a:rPr>
              <a:t>#1</a:t>
            </a:r>
          </a:p>
        </p:txBody>
      </p:sp>
      <p:sp>
        <p:nvSpPr>
          <p:cNvPr id="9" name="Rectangle 8"/>
          <p:cNvSpPr/>
          <p:nvPr/>
        </p:nvSpPr>
        <p:spPr>
          <a:xfrm>
            <a:off x="4572000" y="1524000"/>
            <a:ext cx="914400" cy="9144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000">
                <a:solidFill>
                  <a:schemeClr val="accent1"/>
                </a:solidFill>
              </a:rPr>
              <a:t>#2</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eaLnBrk="1" hangingPunct="1">
              <a:defRPr/>
            </a:pPr>
            <a:r>
              <a:rPr lang="en-US" smtClean="0"/>
              <a:t>Hypothesis #1</a:t>
            </a:r>
            <a:endParaRPr lang="en-US"/>
          </a:p>
        </p:txBody>
      </p:sp>
      <p:sp>
        <p:nvSpPr>
          <p:cNvPr id="27651" name="Content Placeholder 2"/>
          <p:cNvSpPr>
            <a:spLocks noGrp="1"/>
          </p:cNvSpPr>
          <p:nvPr>
            <p:ph idx="1"/>
          </p:nvPr>
        </p:nvSpPr>
        <p:spPr/>
        <p:txBody>
          <a:bodyPr/>
          <a:lstStyle/>
          <a:p>
            <a:r>
              <a:rPr lang="en-US" smtClean="0"/>
              <a:t>Real photographic images of a scene will be more persuasive in jury trials than sketched images.</a:t>
            </a:r>
          </a:p>
          <a:p>
            <a:pPr lvl="1"/>
            <a:r>
              <a:rPr lang="en-US" smtClean="0"/>
              <a:t>“When mock jurors that were read a transcript of a murder trial were also presented a picture of the murder victim, the proportion of guilty verdicts was doubled in the picture condition that in the no picture condition” (Douglas, 1997).</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lang="en-US" smtClean="0"/>
              <a:t>Hypothesis #1</a:t>
            </a:r>
            <a:endParaRPr lang="en-US"/>
          </a:p>
        </p:txBody>
      </p:sp>
      <p:sp>
        <p:nvSpPr>
          <p:cNvPr id="28675" name="Content Placeholder 2"/>
          <p:cNvSpPr>
            <a:spLocks noGrp="1"/>
          </p:cNvSpPr>
          <p:nvPr>
            <p:ph idx="1"/>
          </p:nvPr>
        </p:nvSpPr>
        <p:spPr/>
        <p:txBody>
          <a:bodyPr/>
          <a:lstStyle/>
          <a:p>
            <a:r>
              <a:rPr lang="en-US" smtClean="0"/>
              <a:t>Real photographic images of a scene will be more persuasive in jury trials than sketched images.</a:t>
            </a:r>
          </a:p>
          <a:p>
            <a:pPr lvl="1"/>
            <a:r>
              <a:rPr lang="en-US" smtClean="0"/>
              <a:t>There were few differences between groups  as the extent to which participants felt that the photographs influenced their verdicts. </a:t>
            </a:r>
          </a:p>
          <a:p>
            <a:pPr lvl="1">
              <a:buFontTx/>
              <a:buNone/>
            </a:pPr>
            <a:r>
              <a:rPr lang="en-US" smtClean="0"/>
              <a:t>  (Douglas, 1997).</a:t>
            </a:r>
          </a:p>
          <a:p>
            <a:pPr lvl="1"/>
            <a:r>
              <a:rPr lang="en-US" smtClean="0"/>
              <a:t>Participants in all groups equally felt that they acted fairly. (Douglas, 1997).  </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lang="en-US" smtClean="0"/>
              <a:t>Hypothesis #1</a:t>
            </a:r>
            <a:endParaRPr lang="en-US"/>
          </a:p>
        </p:txBody>
      </p:sp>
      <p:sp>
        <p:nvSpPr>
          <p:cNvPr id="29699" name="Content Placeholder 2"/>
          <p:cNvSpPr>
            <a:spLocks noGrp="1"/>
          </p:cNvSpPr>
          <p:nvPr>
            <p:ph idx="1"/>
          </p:nvPr>
        </p:nvSpPr>
        <p:spPr>
          <a:xfrm>
            <a:off x="457200" y="1646238"/>
            <a:ext cx="8458200" cy="4525962"/>
          </a:xfrm>
        </p:spPr>
        <p:txBody>
          <a:bodyPr/>
          <a:lstStyle/>
          <a:p>
            <a:r>
              <a:rPr lang="en-US" smtClean="0"/>
              <a:t>Real photographic images of a scene will be more persuasive in jury trials than sketched images.</a:t>
            </a:r>
            <a:endParaRPr lang="en-US" sz="2300" smtClean="0"/>
          </a:p>
          <a:p>
            <a:pPr lvl="1"/>
            <a:r>
              <a:rPr lang="en-US" sz="2400" smtClean="0"/>
              <a:t>The mock juror felt anger towards the defendant in response to gruesome photographs they were shown. </a:t>
            </a:r>
          </a:p>
          <a:p>
            <a:pPr lvl="1"/>
            <a:r>
              <a:rPr lang="en-US" sz="2400" smtClean="0"/>
              <a:t>This enhanced the weight of inculpatory evidence in the jurors decisions. </a:t>
            </a:r>
          </a:p>
          <a:p>
            <a:pPr lvl="1"/>
            <a:r>
              <a:rPr lang="en-US" sz="2400" smtClean="0"/>
              <a:t>The presence of visual evidence (gruesome or neutral) significantly increased the conviction rate in this mock trial. (Bright &amp; Goodman-Delahunty, 2005).</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 Single Corner Rectangle 3"/>
          <p:cNvSpPr/>
          <p:nvPr/>
        </p:nvSpPr>
        <p:spPr>
          <a:xfrm>
            <a:off x="457200" y="1600200"/>
            <a:ext cx="2514600" cy="3810000"/>
          </a:xfrm>
          <a:prstGeom prst="round1Rect">
            <a:avLst/>
          </a:prstGeom>
          <a:solidFill>
            <a:schemeClr val="accent1"/>
          </a:solidFill>
          <a:ln>
            <a:solidFill>
              <a:schemeClr val="accent1"/>
            </a:solidFill>
          </a:ln>
        </p:spPr>
        <p:style>
          <a:lnRef idx="1">
            <a:schemeClr val="accent3"/>
          </a:lnRef>
          <a:fillRef idx="3">
            <a:schemeClr val="accent3"/>
          </a:fillRef>
          <a:effectRef idx="2">
            <a:schemeClr val="accent3"/>
          </a:effectRef>
          <a:fontRef idx="minor">
            <a:schemeClr val="lt1"/>
          </a:fontRef>
        </p:style>
        <p:txBody>
          <a:bodyPr anchor="ctr"/>
          <a:lstStyle/>
          <a:p>
            <a:pPr algn="ctr">
              <a:buFont typeface="Wingdings" pitchFamily="2" charset="2"/>
              <a:buChar char="v"/>
              <a:defRPr/>
            </a:pPr>
            <a:r>
              <a:rPr lang="en-US" sz="2200"/>
              <a:t> This study was designed to determine which kinds of graphic images were most useful as evidence in trials. </a:t>
            </a:r>
          </a:p>
        </p:txBody>
      </p:sp>
      <p:sp>
        <p:nvSpPr>
          <p:cNvPr id="2" name="Title 1"/>
          <p:cNvSpPr>
            <a:spLocks noGrp="1"/>
          </p:cNvSpPr>
          <p:nvPr>
            <p:ph type="title" idx="4294967295"/>
          </p:nvPr>
        </p:nvSpPr>
        <p:spPr>
          <a:xfrm>
            <a:off x="381000" y="0"/>
            <a:ext cx="8229600" cy="1143000"/>
          </a:xfrm>
        </p:spPr>
        <p:txBody>
          <a:bodyPr/>
          <a:lstStyle/>
          <a:p>
            <a:pPr algn="ctr" eaLnBrk="1" hangingPunct="1">
              <a:defRPr/>
            </a:pPr>
            <a:r>
              <a:rPr lang="en-US" smtClean="0">
                <a:solidFill>
                  <a:schemeClr val="tx1"/>
                </a:solidFill>
              </a:rPr>
              <a:t>Purpose of the Study</a:t>
            </a:r>
            <a:endParaRPr lang="en-US">
              <a:solidFill>
                <a:schemeClr val="tx1"/>
              </a:solidFill>
            </a:endParaRPr>
          </a:p>
        </p:txBody>
      </p:sp>
      <p:sp>
        <p:nvSpPr>
          <p:cNvPr id="8" name="Round Single Corner Rectangle 7"/>
          <p:cNvSpPr/>
          <p:nvPr/>
        </p:nvSpPr>
        <p:spPr>
          <a:xfrm>
            <a:off x="6019800" y="1600200"/>
            <a:ext cx="2514600" cy="3810000"/>
          </a:xfrm>
          <a:prstGeom prst="round1Rect">
            <a:avLst/>
          </a:prstGeom>
          <a:solidFill>
            <a:schemeClr val="accent1"/>
          </a:solidFill>
          <a:ln>
            <a:solidFill>
              <a:schemeClr val="accent1"/>
            </a:solidFill>
          </a:ln>
        </p:spPr>
        <p:style>
          <a:lnRef idx="1">
            <a:schemeClr val="accent3"/>
          </a:lnRef>
          <a:fillRef idx="3">
            <a:schemeClr val="accent3"/>
          </a:fillRef>
          <a:effectRef idx="2">
            <a:schemeClr val="accent3"/>
          </a:effectRef>
          <a:fontRef idx="minor">
            <a:schemeClr val="lt1"/>
          </a:fontRef>
        </p:style>
        <p:txBody>
          <a:bodyPr anchor="ctr"/>
          <a:lstStyle/>
          <a:p>
            <a:pPr algn="ctr">
              <a:buFont typeface="Wingdings" pitchFamily="2" charset="2"/>
              <a:buChar char="v"/>
              <a:defRPr/>
            </a:pPr>
            <a:r>
              <a:rPr lang="en-US" sz="2200"/>
              <a:t> Will either type of graphic image help persuade a jury of a defendant’s guilt more than the other?   </a:t>
            </a:r>
          </a:p>
        </p:txBody>
      </p:sp>
      <p:sp>
        <p:nvSpPr>
          <p:cNvPr id="9" name="Round Single Corner Rectangle 8"/>
          <p:cNvSpPr/>
          <p:nvPr/>
        </p:nvSpPr>
        <p:spPr>
          <a:xfrm>
            <a:off x="3276600" y="1600200"/>
            <a:ext cx="2514600" cy="3810000"/>
          </a:xfrm>
          <a:prstGeom prst="round1Rect">
            <a:avLst/>
          </a:prstGeom>
          <a:solidFill>
            <a:schemeClr val="accent1"/>
          </a:solidFill>
          <a:ln>
            <a:solidFill>
              <a:schemeClr val="accent1"/>
            </a:solidFill>
          </a:ln>
        </p:spPr>
        <p:style>
          <a:lnRef idx="1">
            <a:schemeClr val="accent3"/>
          </a:lnRef>
          <a:fillRef idx="3">
            <a:schemeClr val="accent3"/>
          </a:fillRef>
          <a:effectRef idx="2">
            <a:schemeClr val="accent3"/>
          </a:effectRef>
          <a:fontRef idx="minor">
            <a:schemeClr val="lt1"/>
          </a:fontRef>
        </p:style>
        <p:txBody>
          <a:bodyPr anchor="ctr"/>
          <a:lstStyle/>
          <a:p>
            <a:pPr algn="ctr">
              <a:buFont typeface="Wingdings" pitchFamily="2" charset="2"/>
              <a:buChar char="v"/>
              <a:defRPr/>
            </a:pPr>
            <a:r>
              <a:rPr lang="en-US" sz="2200"/>
              <a:t> The reason for this study was to see if there is any difference in the jury’s decisions when using  photographic images versus sketched images.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lang="en-US" smtClean="0"/>
              <a:t>Hypothesis #1</a:t>
            </a:r>
            <a:endParaRPr lang="en-US"/>
          </a:p>
        </p:txBody>
      </p:sp>
      <p:sp>
        <p:nvSpPr>
          <p:cNvPr id="30723" name="Content Placeholder 2"/>
          <p:cNvSpPr>
            <a:spLocks noGrp="1"/>
          </p:cNvSpPr>
          <p:nvPr>
            <p:ph idx="1"/>
          </p:nvPr>
        </p:nvSpPr>
        <p:spPr>
          <a:xfrm>
            <a:off x="457200" y="1646238"/>
            <a:ext cx="8458200" cy="4525962"/>
          </a:xfrm>
        </p:spPr>
        <p:txBody>
          <a:bodyPr/>
          <a:lstStyle/>
          <a:p>
            <a:r>
              <a:rPr lang="en-US" smtClean="0"/>
              <a:t>Real photographic images of a scene will be more persuasive in jury trials than sketched images.</a:t>
            </a:r>
            <a:endParaRPr lang="en-US" sz="2400" smtClean="0"/>
          </a:p>
          <a:p>
            <a:pPr lvl="1"/>
            <a:r>
              <a:rPr lang="en-US" sz="2400" smtClean="0"/>
              <a:t>Mock juror biases interacted with GEV (Graphic Evidence of Violence) to influence conviction thresholds. </a:t>
            </a:r>
          </a:p>
          <a:p>
            <a:pPr>
              <a:buClr>
                <a:schemeClr val="accent2"/>
              </a:buClr>
              <a:buFont typeface="Wingdings 2" pitchFamily="18" charset="2"/>
              <a:buNone/>
            </a:pPr>
            <a:r>
              <a:rPr lang="en-US" sz="2400" smtClean="0"/>
              <a:t>       (Oliver &amp; Griffit, 1976; Whalen &amp; Blanchard, 1982).</a:t>
            </a:r>
          </a:p>
          <a:p>
            <a:pPr lvl="1"/>
            <a:r>
              <a:rPr lang="en-US" sz="2400" smtClean="0"/>
              <a:t>Whereby the conviction thresholds of defense-biased mock jurors were higher in the presence of GEV. </a:t>
            </a:r>
          </a:p>
          <a:p>
            <a:pPr>
              <a:buClr>
                <a:schemeClr val="accent2"/>
              </a:buClr>
              <a:buFont typeface="Wingdings 2" pitchFamily="18" charset="2"/>
              <a:buNone/>
            </a:pPr>
            <a:r>
              <a:rPr lang="en-US" sz="2400" smtClean="0"/>
              <a:t>	    (Oliver &amp; Griffit, 1976; Whalen &amp; Blanchard, 1982).</a:t>
            </a:r>
          </a:p>
          <a:p>
            <a:pPr>
              <a:buClr>
                <a:schemeClr val="accent2"/>
              </a:buClr>
              <a:buFont typeface="Wingdings 2" pitchFamily="18" charset="2"/>
              <a:buNone/>
            </a:pPr>
            <a:endParaRPr lang="en-US" sz="2400" smtClean="0"/>
          </a:p>
          <a:p>
            <a:pPr lvl="1">
              <a:buFontTx/>
              <a:buNone/>
            </a:pPr>
            <a:endParaRPr lang="en-US" sz="2300"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lang="en-US" smtClean="0"/>
              <a:t>Hypothesis #2</a:t>
            </a:r>
            <a:endParaRPr lang="en-US"/>
          </a:p>
        </p:txBody>
      </p:sp>
      <p:sp>
        <p:nvSpPr>
          <p:cNvPr id="3" name="Content Placeholder 2"/>
          <p:cNvSpPr>
            <a:spLocks noGrp="1"/>
          </p:cNvSpPr>
          <p:nvPr>
            <p:ph idx="1"/>
          </p:nvPr>
        </p:nvSpPr>
        <p:spPr>
          <a:xfrm>
            <a:off x="457200" y="1600200"/>
            <a:ext cx="8229600" cy="4525963"/>
          </a:xfrm>
        </p:spPr>
        <p:txBody>
          <a:bodyPr/>
          <a:lstStyle/>
          <a:p>
            <a:pPr>
              <a:defRPr/>
            </a:pPr>
            <a:r>
              <a:rPr lang="en-US" dirty="0" smtClean="0"/>
              <a:t>Jurors will rate the defendant more guilty when looking at photographic images versus sketched images.</a:t>
            </a:r>
          </a:p>
          <a:p>
            <a:pPr lvl="1">
              <a:buClr>
                <a:schemeClr val="accent1">
                  <a:lumMod val="60000"/>
                  <a:lumOff val="40000"/>
                </a:schemeClr>
              </a:buClr>
              <a:buFont typeface="Arial" pitchFamily="34" charset="0"/>
              <a:buChar char="•"/>
              <a:defRPr/>
            </a:pPr>
            <a:r>
              <a:rPr lang="en-US" sz="2400" dirty="0" smtClean="0"/>
              <a:t>“Further, these photographs, which are ostensibly provided to assist in the assessment of damages, actually strengthen a somewhat weak plaintiff case” (Edelman, 2009).</a:t>
            </a:r>
          </a:p>
          <a:p>
            <a:pPr lvl="1">
              <a:buClr>
                <a:schemeClr val="accent1">
                  <a:lumMod val="60000"/>
                  <a:lumOff val="40000"/>
                </a:schemeClr>
              </a:buClr>
              <a:buFont typeface="Arial" pitchFamily="34" charset="0"/>
              <a:buChar char="•"/>
              <a:defRPr/>
            </a:pPr>
            <a:r>
              <a:rPr lang="en-US" sz="2400" dirty="0" smtClean="0"/>
              <a:t>“The results also suggest that plaintiff injury photographs have a significant, albeit proper, effect on non-economic damage awards.” (Edelman, 2009).</a:t>
            </a:r>
            <a:endParaRPr lang="en-US" sz="24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lang="en-US" smtClean="0"/>
              <a:t>Hypothesis #2</a:t>
            </a:r>
            <a:endParaRPr lang="en-US"/>
          </a:p>
        </p:txBody>
      </p:sp>
      <p:sp>
        <p:nvSpPr>
          <p:cNvPr id="32771" name="Content Placeholder 2"/>
          <p:cNvSpPr>
            <a:spLocks noGrp="1"/>
          </p:cNvSpPr>
          <p:nvPr>
            <p:ph idx="1"/>
          </p:nvPr>
        </p:nvSpPr>
        <p:spPr/>
        <p:txBody>
          <a:bodyPr/>
          <a:lstStyle/>
          <a:p>
            <a:r>
              <a:rPr lang="en-US" smtClean="0"/>
              <a:t>Jurors will rate the defendant more guilty when looking at photographic images versus sketched images.</a:t>
            </a:r>
          </a:p>
          <a:p>
            <a:pPr lvl="1"/>
            <a:r>
              <a:rPr lang="en-US" smtClean="0"/>
              <a:t>A study conducted by Fishfader and colleagues (1996) indicated that GEV in the form of a videotaped crime reenactment did not influence mock jurors' liability judgments or damage awards.</a:t>
            </a:r>
          </a:p>
          <a:p>
            <a:pPr lvl="1"/>
            <a:endParaRPr lang="en-US"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lang="en-US" smtClean="0"/>
              <a:t>Hypothesis #2</a:t>
            </a:r>
            <a:endParaRPr lang="en-US"/>
          </a:p>
        </p:txBody>
      </p:sp>
      <p:sp>
        <p:nvSpPr>
          <p:cNvPr id="33795" name="Content Placeholder 2"/>
          <p:cNvSpPr>
            <a:spLocks noGrp="1"/>
          </p:cNvSpPr>
          <p:nvPr>
            <p:ph idx="1"/>
          </p:nvPr>
        </p:nvSpPr>
        <p:spPr/>
        <p:txBody>
          <a:bodyPr/>
          <a:lstStyle/>
          <a:p>
            <a:r>
              <a:rPr lang="en-US" smtClean="0"/>
              <a:t>Jurors will rate the defendant more guilty when looking at photographic images versus sketched images.</a:t>
            </a:r>
          </a:p>
          <a:p>
            <a:pPr lvl="1">
              <a:buFont typeface="Wingdings" pitchFamily="2" charset="2"/>
              <a:buChar char="Ø"/>
            </a:pPr>
            <a:r>
              <a:rPr lang="en-US" sz="2500" smtClean="0"/>
              <a:t>The “Danger of Unfair Prejudice” is explained in the Australian Law Reform Commission (1985) as follows;</a:t>
            </a:r>
          </a:p>
          <a:p>
            <a:pPr lvl="1">
              <a:buFontTx/>
              <a:buNone/>
            </a:pPr>
            <a:r>
              <a:rPr lang="en-US" sz="2200" smtClean="0"/>
              <a:t>   		Thus, evidence (including photographs) that appeals to 	fact-finders’ sympathies, arouses a sense of horror, 	provokes an instinct to punish, or triggers other 	mainsprings of human action may cause the fact-finder 	to base his decision on something other than the 	established propositions of the case. (pp 351-352).</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mtClean="0"/>
              <a:t>Procedure</a:t>
            </a:r>
            <a:endParaRPr lang="en-US"/>
          </a:p>
        </p:txBody>
      </p:sp>
      <p:sp>
        <p:nvSpPr>
          <p:cNvPr id="3" name="Content Placeholder 2"/>
          <p:cNvSpPr>
            <a:spLocks noGrp="1"/>
          </p:cNvSpPr>
          <p:nvPr>
            <p:ph idx="1"/>
          </p:nvPr>
        </p:nvSpPr>
        <p:spPr/>
        <p:txBody>
          <a:bodyPr/>
          <a:lstStyle/>
          <a:p>
            <a:r>
              <a:rPr lang="en-US" smtClean="0"/>
              <a:t>Gave each participant the experiment packet</a:t>
            </a:r>
          </a:p>
          <a:p>
            <a:pPr>
              <a:buNone/>
            </a:pPr>
            <a:endParaRPr lang="en-US" smtClean="0"/>
          </a:p>
          <a:p>
            <a:r>
              <a:rPr lang="en-US" smtClean="0"/>
              <a:t>Told them to take their time to read the study and look at the graphic included</a:t>
            </a:r>
          </a:p>
          <a:p>
            <a:pPr>
              <a:buNone/>
            </a:pPr>
            <a:endParaRPr lang="en-US" smtClean="0"/>
          </a:p>
          <a:p>
            <a:r>
              <a:rPr lang="en-US" smtClean="0"/>
              <a:t>Asked to then carefully read and answer the questions at the end.</a:t>
            </a:r>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457200" y="254000"/>
            <a:ext cx="8229600" cy="1143000"/>
          </a:xfrm>
          <a:prstGeom prst="rect">
            <a:avLst/>
          </a:prstGeom>
        </p:spPr>
        <p:txBody>
          <a:bodyPr anchor="b">
            <a:normAutofit/>
            <a:scene3d>
              <a:camera prst="orthographicFront"/>
              <a:lightRig rig="soft" dir="t">
                <a:rot lat="0" lon="0" rev="2400000"/>
              </a:lightRig>
            </a:scene3d>
            <a:sp3d>
              <a:bevelT w="19050" h="12700"/>
            </a:sp3d>
          </a:bodyPr>
          <a:lstStyle/>
          <a:p>
            <a:pPr marL="53975" indent="-53975" algn="just">
              <a:defRPr/>
            </a:pPr>
            <a:r>
              <a:rPr lang="en-US" sz="4600">
                <a:solidFill>
                  <a:srgbClr val="E7EACB"/>
                </a:solidFill>
                <a:effectLst>
                  <a:outerShdw blurRad="38100" dist="25500" dir="5400000" algn="tl" rotWithShape="0">
                    <a:srgbClr val="000000">
                      <a:satMod val="180000"/>
                      <a:alpha val="75000"/>
                    </a:srgbClr>
                  </a:outerShdw>
                </a:effectLst>
                <a:latin typeface="+mj-lt"/>
                <a:ea typeface="+mj-ea"/>
                <a:cs typeface="+mj-cs"/>
              </a:rPr>
              <a:t>Methods: Design</a:t>
            </a:r>
          </a:p>
        </p:txBody>
      </p:sp>
      <p:graphicFrame>
        <p:nvGraphicFramePr>
          <p:cNvPr id="7" name="Content Placeholder 3"/>
          <p:cNvGraphicFramePr>
            <a:graphicFrameLocks noGrp="1"/>
          </p:cNvGraphicFramePr>
          <p:nvPr>
            <p:ph idx="1"/>
          </p:nvPr>
        </p:nvGraphicFramePr>
        <p:xfrm>
          <a:off x="3200400" y="3124200"/>
          <a:ext cx="4876800" cy="2651760"/>
        </p:xfrm>
        <a:graphic>
          <a:graphicData uri="http://schemas.openxmlformats.org/drawingml/2006/table">
            <a:tbl>
              <a:tblPr firstRow="1" bandRow="1">
                <a:tableStyleId>{5C22544A-7EE6-4342-B048-85BDC9FD1C3A}</a:tableStyleId>
              </a:tblPr>
              <a:tblGrid>
                <a:gridCol w="2438400"/>
                <a:gridCol w="2438400"/>
              </a:tblGrid>
              <a:tr h="370840">
                <a:tc>
                  <a:txBody>
                    <a:bodyPr/>
                    <a:lstStyle/>
                    <a:p>
                      <a:endParaRPr lang="en-US" smtClean="0"/>
                    </a:p>
                    <a:p>
                      <a:endParaRPr lang="en-US" smtClean="0"/>
                    </a:p>
                    <a:p>
                      <a:endParaRPr lang="en-US" smtClean="0">
                        <a:solidFill>
                          <a:srgbClr val="FF0000"/>
                        </a:solidFill>
                      </a:endParaRPr>
                    </a:p>
                    <a:p>
                      <a:endParaRPr lang="en-US"/>
                    </a:p>
                  </a:txBody>
                  <a:tcPr/>
                </a:tc>
                <a:tc>
                  <a:txBody>
                    <a:bodyPr/>
                    <a:lstStyle/>
                    <a:p>
                      <a:endParaRPr lang="en-US"/>
                    </a:p>
                  </a:txBody>
                  <a:tcPr/>
                </a:tc>
              </a:tr>
              <a:tr h="370840">
                <a:tc>
                  <a:txBody>
                    <a:bodyPr/>
                    <a:lstStyle/>
                    <a:p>
                      <a:endParaRPr lang="en-US" smtClean="0"/>
                    </a:p>
                    <a:p>
                      <a:endParaRPr lang="en-US" smtClean="0"/>
                    </a:p>
                    <a:p>
                      <a:endParaRPr lang="en-US" smtClean="0"/>
                    </a:p>
                    <a:p>
                      <a:endParaRPr lang="en-US" smtClean="0"/>
                    </a:p>
                    <a:p>
                      <a:endParaRPr lang="en-US"/>
                    </a:p>
                  </a:txBody>
                  <a:tcPr/>
                </a:tc>
                <a:tc>
                  <a:txBody>
                    <a:bodyPr/>
                    <a:lstStyle/>
                    <a:p>
                      <a:endParaRPr lang="en-US"/>
                    </a:p>
                  </a:txBody>
                  <a:tcPr/>
                </a:tc>
              </a:tr>
            </a:tbl>
          </a:graphicData>
        </a:graphic>
      </p:graphicFrame>
      <p:sp>
        <p:nvSpPr>
          <p:cNvPr id="26639" name="TextBox 7"/>
          <p:cNvSpPr txBox="1">
            <a:spLocks noChangeArrowheads="1"/>
          </p:cNvSpPr>
          <p:nvPr/>
        </p:nvSpPr>
        <p:spPr bwMode="auto">
          <a:xfrm>
            <a:off x="4648200" y="1905000"/>
            <a:ext cx="1981200" cy="400050"/>
          </a:xfrm>
          <a:prstGeom prst="rect">
            <a:avLst/>
          </a:prstGeom>
          <a:noFill/>
          <a:ln w="9525">
            <a:solidFill>
              <a:schemeClr val="accent5"/>
            </a:solidFill>
            <a:miter lim="800000"/>
            <a:headEnd/>
            <a:tailEnd/>
          </a:ln>
        </p:spPr>
        <p:txBody>
          <a:bodyPr>
            <a:spAutoFit/>
          </a:bodyPr>
          <a:lstStyle/>
          <a:p>
            <a:pPr algn="ctr">
              <a:defRPr/>
            </a:pPr>
            <a:r>
              <a:rPr lang="en-US" sz="2000">
                <a:latin typeface="+mj-lt"/>
              </a:rPr>
              <a:t>Principal Actor</a:t>
            </a:r>
          </a:p>
        </p:txBody>
      </p:sp>
      <p:sp>
        <p:nvSpPr>
          <p:cNvPr id="26640" name="TextBox 8"/>
          <p:cNvSpPr txBox="1">
            <a:spLocks noChangeArrowheads="1"/>
          </p:cNvSpPr>
          <p:nvPr/>
        </p:nvSpPr>
        <p:spPr bwMode="auto">
          <a:xfrm>
            <a:off x="3581400" y="2590800"/>
            <a:ext cx="5410200" cy="369888"/>
          </a:xfrm>
          <a:prstGeom prst="rect">
            <a:avLst/>
          </a:prstGeom>
          <a:noFill/>
          <a:ln w="9525">
            <a:noFill/>
            <a:miter lim="800000"/>
            <a:headEnd/>
            <a:tailEnd/>
          </a:ln>
        </p:spPr>
        <p:txBody>
          <a:bodyPr>
            <a:spAutoFit/>
          </a:bodyPr>
          <a:lstStyle/>
          <a:p>
            <a:pPr algn="just">
              <a:defRPr/>
            </a:pPr>
            <a:r>
              <a:rPr lang="en-US">
                <a:latin typeface="+mj-lt"/>
              </a:rPr>
              <a:t>       Real			 Sketched</a:t>
            </a:r>
          </a:p>
        </p:txBody>
      </p:sp>
      <p:sp>
        <p:nvSpPr>
          <p:cNvPr id="26641" name="TextBox 9"/>
          <p:cNvSpPr txBox="1">
            <a:spLocks noChangeArrowheads="1"/>
          </p:cNvSpPr>
          <p:nvPr/>
        </p:nvSpPr>
        <p:spPr bwMode="auto">
          <a:xfrm rot="16200000">
            <a:off x="1066801" y="3886200"/>
            <a:ext cx="1143000" cy="708025"/>
          </a:xfrm>
          <a:prstGeom prst="rect">
            <a:avLst/>
          </a:prstGeom>
          <a:noFill/>
          <a:ln w="9525">
            <a:solidFill>
              <a:schemeClr val="accent5"/>
            </a:solidFill>
            <a:miter lim="800000"/>
            <a:headEnd/>
            <a:tailEnd/>
          </a:ln>
        </p:spPr>
        <p:txBody>
          <a:bodyPr>
            <a:spAutoFit/>
          </a:bodyPr>
          <a:lstStyle/>
          <a:p>
            <a:pPr algn="ctr">
              <a:defRPr/>
            </a:pPr>
            <a:r>
              <a:rPr lang="en-US" sz="2000">
                <a:latin typeface="+mn-lt"/>
              </a:rPr>
              <a:t>Context</a:t>
            </a:r>
          </a:p>
          <a:p>
            <a:pPr algn="ctr">
              <a:defRPr/>
            </a:pPr>
            <a:r>
              <a:rPr lang="en-US" sz="2000">
                <a:latin typeface="+mn-lt"/>
              </a:rPr>
              <a:t> Scene</a:t>
            </a:r>
          </a:p>
        </p:txBody>
      </p:sp>
      <p:sp>
        <p:nvSpPr>
          <p:cNvPr id="26642" name="TextBox 10"/>
          <p:cNvSpPr txBox="1">
            <a:spLocks noChangeArrowheads="1"/>
          </p:cNvSpPr>
          <p:nvPr/>
        </p:nvSpPr>
        <p:spPr bwMode="auto">
          <a:xfrm rot="16200000">
            <a:off x="2280444" y="3358356"/>
            <a:ext cx="990600" cy="369888"/>
          </a:xfrm>
          <a:prstGeom prst="rect">
            <a:avLst/>
          </a:prstGeom>
          <a:noFill/>
          <a:ln w="9525">
            <a:noFill/>
            <a:miter lim="800000"/>
            <a:headEnd/>
            <a:tailEnd/>
          </a:ln>
        </p:spPr>
        <p:txBody>
          <a:bodyPr>
            <a:spAutoFit/>
          </a:bodyPr>
          <a:lstStyle/>
          <a:p>
            <a:pPr algn="just">
              <a:defRPr/>
            </a:pPr>
            <a:r>
              <a:rPr lang="en-US">
                <a:latin typeface="+mj-lt"/>
              </a:rPr>
              <a:t>Real</a:t>
            </a:r>
          </a:p>
        </p:txBody>
      </p:sp>
      <p:sp>
        <p:nvSpPr>
          <p:cNvPr id="26643" name="TextBox 11"/>
          <p:cNvSpPr txBox="1">
            <a:spLocks noChangeArrowheads="1"/>
          </p:cNvSpPr>
          <p:nvPr/>
        </p:nvSpPr>
        <p:spPr bwMode="auto">
          <a:xfrm rot="16200000">
            <a:off x="2089944" y="4768056"/>
            <a:ext cx="1371600" cy="369888"/>
          </a:xfrm>
          <a:prstGeom prst="rect">
            <a:avLst/>
          </a:prstGeom>
          <a:noFill/>
          <a:ln w="9525">
            <a:noFill/>
            <a:miter lim="800000"/>
            <a:headEnd/>
            <a:tailEnd/>
          </a:ln>
        </p:spPr>
        <p:txBody>
          <a:bodyPr>
            <a:spAutoFit/>
          </a:bodyPr>
          <a:lstStyle/>
          <a:p>
            <a:pPr algn="just">
              <a:defRPr/>
            </a:pPr>
            <a:r>
              <a:rPr lang="en-US">
                <a:latin typeface="+mj-lt"/>
              </a:rPr>
              <a:t>Sketched</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smtClean="0"/>
              <a:t>Methods: Subjects &amp; Materials</a:t>
            </a:r>
            <a:endParaRPr lang="en-US"/>
          </a:p>
        </p:txBody>
      </p:sp>
      <p:sp>
        <p:nvSpPr>
          <p:cNvPr id="35843" name="Content Placeholder 2"/>
          <p:cNvSpPr>
            <a:spLocks noGrp="1"/>
          </p:cNvSpPr>
          <p:nvPr>
            <p:ph idx="1"/>
          </p:nvPr>
        </p:nvSpPr>
        <p:spPr/>
        <p:txBody>
          <a:bodyPr/>
          <a:lstStyle/>
          <a:p>
            <a:pPr algn="just"/>
            <a:r>
              <a:rPr lang="en-US" smtClean="0"/>
              <a:t>Subjects</a:t>
            </a:r>
          </a:p>
          <a:p>
            <a:pPr lvl="1" algn="just"/>
            <a:r>
              <a:rPr lang="en-US" smtClean="0"/>
              <a:t>40 CSU Chico Students </a:t>
            </a:r>
          </a:p>
          <a:p>
            <a:pPr lvl="2" algn="just"/>
            <a:r>
              <a:rPr lang="en-US" smtClean="0"/>
              <a:t>Mean age 21.2</a:t>
            </a:r>
          </a:p>
          <a:p>
            <a:pPr lvl="2" algn="just"/>
            <a:r>
              <a:rPr lang="en-US" smtClean="0"/>
              <a:t>Standard deviation- 1.34</a:t>
            </a:r>
          </a:p>
          <a:p>
            <a:pPr lvl="1" algn="just"/>
            <a:r>
              <a:rPr lang="en-US" smtClean="0"/>
              <a:t>15 Males &amp; 25 Females</a:t>
            </a:r>
          </a:p>
          <a:p>
            <a:pPr lvl="1" algn="just"/>
            <a:r>
              <a:rPr lang="en-US" smtClean="0"/>
              <a:t>Conveniently Selected</a:t>
            </a:r>
          </a:p>
          <a:p>
            <a:pPr lvl="1" algn="just">
              <a:buNone/>
            </a:pPr>
            <a:endParaRPr lang="en-US" smtClean="0"/>
          </a:p>
          <a:p>
            <a:pPr algn="just"/>
            <a:r>
              <a:rPr lang="en-US" smtClean="0"/>
              <a:t>Materials</a:t>
            </a:r>
          </a:p>
          <a:p>
            <a:pPr lvl="1" algn="just"/>
            <a:r>
              <a:rPr lang="en-US" smtClean="0"/>
              <a:t>4 Page Mock Trial Story</a:t>
            </a:r>
          </a:p>
          <a:p>
            <a:pPr lvl="1" algn="just"/>
            <a:r>
              <a:rPr lang="en-US" smtClean="0"/>
              <a:t>12 question survey about trial and picture</a:t>
            </a:r>
          </a:p>
          <a:p>
            <a:pPr lvl="1" algn="just"/>
            <a:r>
              <a:rPr lang="en-US" smtClean="0"/>
              <a:t>Instruments: Photoshop, SSPS</a:t>
            </a:r>
          </a:p>
          <a:p>
            <a:pPr lvl="1" algn="just">
              <a:buFontTx/>
              <a:buNone/>
            </a:pPr>
            <a:endParaRPr lang="en-US" smtClean="0"/>
          </a:p>
          <a:p>
            <a:endParaRPr lang="en-US" smtClean="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5410200" y="1219200"/>
            <a:ext cx="3429000" cy="990600"/>
          </a:xfrm>
          <a:prstGeom prst="rect">
            <a:avLst/>
          </a:prstGeom>
        </p:spPr>
        <p:style>
          <a:lnRef idx="1">
            <a:schemeClr val="accent4"/>
          </a:lnRef>
          <a:fillRef idx="3">
            <a:schemeClr val="accent4"/>
          </a:fillRef>
          <a:effectRef idx="2">
            <a:schemeClr val="accent4"/>
          </a:effectRef>
          <a:fontRef idx="minor">
            <a:schemeClr val="lt1"/>
          </a:fontRef>
        </p:style>
        <p:txBody>
          <a:bodyPr anchor="ctr"/>
          <a:lstStyle/>
          <a:p>
            <a:pPr algn="ctr">
              <a:defRPr/>
            </a:pPr>
            <a:endParaRPr lang="en-US"/>
          </a:p>
        </p:txBody>
      </p:sp>
      <p:pic>
        <p:nvPicPr>
          <p:cNvPr id="36867" name="Picture 15" descr="http://www.theideadoor.com/Skits/Scroll%20bw.jpg"/>
          <p:cNvPicPr>
            <a:picLocks noChangeAspect="1" noChangeArrowheads="1"/>
          </p:cNvPicPr>
          <p:nvPr/>
        </p:nvPicPr>
        <p:blipFill>
          <a:blip r:embed="rId2" cstate="print"/>
          <a:srcRect/>
          <a:stretch>
            <a:fillRect/>
          </a:stretch>
        </p:blipFill>
        <p:spPr bwMode="auto">
          <a:xfrm>
            <a:off x="304800" y="1143000"/>
            <a:ext cx="4083050" cy="5410200"/>
          </a:xfrm>
          <a:prstGeom prst="rect">
            <a:avLst/>
          </a:prstGeom>
          <a:noFill/>
          <a:ln w="9525">
            <a:noFill/>
            <a:miter lim="800000"/>
            <a:headEnd/>
            <a:tailEnd/>
          </a:ln>
        </p:spPr>
      </p:pic>
      <p:sp>
        <p:nvSpPr>
          <p:cNvPr id="2" name="Title 1"/>
          <p:cNvSpPr>
            <a:spLocks noGrp="1"/>
          </p:cNvSpPr>
          <p:nvPr>
            <p:ph type="title" idx="4294967295"/>
          </p:nvPr>
        </p:nvSpPr>
        <p:spPr>
          <a:xfrm>
            <a:off x="228600" y="0"/>
            <a:ext cx="8229600" cy="1143000"/>
          </a:xfrm>
        </p:spPr>
        <p:txBody>
          <a:bodyPr/>
          <a:lstStyle/>
          <a:p>
            <a:pPr algn="l">
              <a:defRPr/>
            </a:pPr>
            <a:r>
              <a:rPr lang="en-US" smtClean="0"/>
              <a:t>Methods: Materials</a:t>
            </a:r>
            <a:endParaRPr lang="en-US"/>
          </a:p>
        </p:txBody>
      </p:sp>
      <p:sp>
        <p:nvSpPr>
          <p:cNvPr id="36869"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36870" name="Rectangle 6"/>
          <p:cNvSpPr>
            <a:spLocks noChangeArrowheads="1"/>
          </p:cNvSpPr>
          <p:nvPr/>
        </p:nvSpPr>
        <p:spPr bwMode="auto">
          <a:xfrm>
            <a:off x="0" y="4010025"/>
            <a:ext cx="9144000" cy="0"/>
          </a:xfrm>
          <a:prstGeom prst="rect">
            <a:avLst/>
          </a:prstGeom>
          <a:noFill/>
          <a:ln w="9525">
            <a:noFill/>
            <a:miter lim="800000"/>
            <a:headEnd/>
            <a:tailEnd/>
          </a:ln>
        </p:spPr>
        <p:txBody>
          <a:bodyPr wrap="none" anchor="ctr">
            <a:spAutoFit/>
          </a:bodyPr>
          <a:lstStyle/>
          <a:p>
            <a:endParaRPr lang="en-US"/>
          </a:p>
        </p:txBody>
      </p:sp>
      <p:sp>
        <p:nvSpPr>
          <p:cNvPr id="36871" name="Rectangle 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36872" name="Rectangle 9"/>
          <p:cNvSpPr>
            <a:spLocks noChangeArrowheads="1"/>
          </p:cNvSpPr>
          <p:nvPr/>
        </p:nvSpPr>
        <p:spPr bwMode="auto">
          <a:xfrm>
            <a:off x="0" y="4010025"/>
            <a:ext cx="9144000" cy="0"/>
          </a:xfrm>
          <a:prstGeom prst="rect">
            <a:avLst/>
          </a:prstGeom>
          <a:noFill/>
          <a:ln w="9525">
            <a:noFill/>
            <a:miter lim="800000"/>
            <a:headEnd/>
            <a:tailEnd/>
          </a:ln>
        </p:spPr>
        <p:txBody>
          <a:bodyPr wrap="none" anchor="ctr">
            <a:spAutoFit/>
          </a:bodyPr>
          <a:lstStyle/>
          <a:p>
            <a:endParaRPr lang="en-US"/>
          </a:p>
        </p:txBody>
      </p:sp>
      <p:sp>
        <p:nvSpPr>
          <p:cNvPr id="12" name="Rectangle 11"/>
          <p:cNvSpPr/>
          <p:nvPr/>
        </p:nvSpPr>
        <p:spPr>
          <a:xfrm>
            <a:off x="533400" y="1905000"/>
            <a:ext cx="3733800" cy="3832225"/>
          </a:xfrm>
          <a:prstGeom prst="rect">
            <a:avLst/>
          </a:prstGeom>
        </p:spPr>
        <p:txBody>
          <a:bodyPr>
            <a:spAutoFit/>
          </a:bodyPr>
          <a:lstStyle/>
          <a:p>
            <a:pPr>
              <a:buFont typeface="Wingdings 2" pitchFamily="18" charset="2"/>
              <a:buNone/>
              <a:defRPr/>
            </a:pPr>
            <a:r>
              <a:rPr lang="en-US" sz="1100" b="1">
                <a:solidFill>
                  <a:schemeClr val="accent6">
                    <a:lumMod val="25000"/>
                  </a:schemeClr>
                </a:solidFill>
                <a:latin typeface="+mj-lt"/>
              </a:rPr>
              <a:t>Mock Case:</a:t>
            </a:r>
          </a:p>
          <a:p>
            <a:pPr>
              <a:buFont typeface="Wingdings 2" pitchFamily="18" charset="2"/>
              <a:buNone/>
              <a:defRPr/>
            </a:pPr>
            <a:r>
              <a:rPr lang="en-US" sz="1100" b="1">
                <a:solidFill>
                  <a:schemeClr val="accent6">
                    <a:lumMod val="25000"/>
                  </a:schemeClr>
                </a:solidFill>
                <a:latin typeface="+mj-lt"/>
              </a:rPr>
              <a:t>On September 29, 2002, petitioner Dwayne Marsh shot his ex girlfriend, Brenda Hill, inside the </a:t>
            </a:r>
            <a:r>
              <a:rPr lang="en-US" sz="1200" b="1">
                <a:solidFill>
                  <a:schemeClr val="accent6">
                    <a:lumMod val="25000"/>
                  </a:schemeClr>
                </a:solidFill>
                <a:latin typeface="+mj-lt"/>
              </a:rPr>
              <a:t>kitchen</a:t>
            </a:r>
            <a:r>
              <a:rPr lang="en-US" sz="1100" b="1">
                <a:solidFill>
                  <a:schemeClr val="accent6">
                    <a:lumMod val="25000"/>
                  </a:schemeClr>
                </a:solidFill>
                <a:latin typeface="+mj-lt"/>
              </a:rPr>
              <a:t> of his grandmother's house. </a:t>
            </a:r>
            <a:r>
              <a:rPr lang="en-US" sz="1100" b="1">
                <a:solidFill>
                  <a:schemeClr val="accent1"/>
                </a:solidFill>
                <a:latin typeface="+mj-lt"/>
              </a:rPr>
              <a:t>No witness saw the shooting, but </a:t>
            </a:r>
            <a:r>
              <a:rPr lang="en-US" sz="1100" b="1">
                <a:solidFill>
                  <a:schemeClr val="accent6">
                    <a:lumMod val="25000"/>
                  </a:schemeClr>
                </a:solidFill>
                <a:latin typeface="+mj-lt"/>
              </a:rPr>
              <a:t>Marsh's niece heard what transpired from outside the house. She heard Marsh and Hill speaking in loud argumentative tones. </a:t>
            </a:r>
            <a:r>
              <a:rPr lang="en-US" sz="1100" b="1">
                <a:solidFill>
                  <a:schemeClr val="accent1"/>
                </a:solidFill>
                <a:latin typeface="+mj-lt"/>
              </a:rPr>
              <a:t>Hill then yelled “Granny, come in here” several times. </a:t>
            </a:r>
            <a:r>
              <a:rPr lang="en-US" sz="1100" b="1">
                <a:solidFill>
                  <a:schemeClr val="accent6">
                    <a:lumMod val="25000"/>
                  </a:schemeClr>
                </a:solidFill>
                <a:latin typeface="+mj-lt"/>
              </a:rPr>
              <a:t>Marsh's niece and grandmother looked inside and saw from a window that Marsh was standing with a gun, and holding it to Hill’s </a:t>
            </a:r>
            <a:r>
              <a:rPr lang="en-US" sz="1100" b="1">
                <a:solidFill>
                  <a:schemeClr val="accent1"/>
                </a:solidFill>
                <a:latin typeface="+mj-lt"/>
              </a:rPr>
              <a:t>head [See Inserted Picture].   As Marsh’s niece and grandmother attempted to go around the yard and into the house they heard more yelling from Hill and Marsh.</a:t>
            </a:r>
            <a:r>
              <a:rPr lang="en-US" sz="1100" b="1">
                <a:solidFill>
                  <a:schemeClr val="accent4">
                    <a:lumMod val="50000"/>
                  </a:schemeClr>
                </a:solidFill>
                <a:latin typeface="+mj-lt"/>
              </a:rPr>
              <a:t>  </a:t>
            </a:r>
            <a:r>
              <a:rPr lang="en-US" sz="1100" b="1">
                <a:solidFill>
                  <a:schemeClr val="accent6">
                    <a:lumMod val="25000"/>
                  </a:schemeClr>
                </a:solidFill>
                <a:latin typeface="+mj-lt"/>
              </a:rPr>
              <a:t>After what they estimated as 15-20 seconds, they ran into the house to see that Hill had been shot 2 times. One wound was consistent with Hill's holding her hand up at the time she was shot, and another was consistent with her having turned to her side. </a:t>
            </a:r>
            <a:r>
              <a:rPr lang="en-US" sz="1100" b="1">
                <a:solidFill>
                  <a:schemeClr val="accent1"/>
                </a:solidFill>
                <a:latin typeface="+mj-lt"/>
              </a:rPr>
              <a:t>Marsh fled the scene after the shooting. He was apprehended by police approximately two weeks later and charged with murder.</a:t>
            </a:r>
          </a:p>
        </p:txBody>
      </p:sp>
      <p:cxnSp>
        <p:nvCxnSpPr>
          <p:cNvPr id="10" name="Straight Arrow Connector 9"/>
          <p:cNvCxnSpPr/>
          <p:nvPr/>
        </p:nvCxnSpPr>
        <p:spPr>
          <a:xfrm flipV="1">
            <a:off x="4495800" y="1828800"/>
            <a:ext cx="762000" cy="419100"/>
          </a:xfrm>
          <a:prstGeom prst="straightConnector1">
            <a:avLst/>
          </a:prstGeom>
          <a:ln>
            <a:solidFill>
              <a:schemeClr val="tx1"/>
            </a:solidFill>
            <a:tailEnd type="arrow"/>
          </a:ln>
        </p:spPr>
        <p:style>
          <a:lnRef idx="1">
            <a:schemeClr val="dk1"/>
          </a:lnRef>
          <a:fillRef idx="0">
            <a:schemeClr val="dk1"/>
          </a:fillRef>
          <a:effectRef idx="0">
            <a:schemeClr val="dk1"/>
          </a:effectRef>
          <a:fontRef idx="minor">
            <a:schemeClr val="tx1"/>
          </a:fontRef>
        </p:style>
      </p:cxnSp>
      <p:sp>
        <p:nvSpPr>
          <p:cNvPr id="11" name="TextBox 10"/>
          <p:cNvSpPr txBox="1"/>
          <p:nvPr/>
        </p:nvSpPr>
        <p:spPr>
          <a:xfrm>
            <a:off x="5410200" y="1219200"/>
            <a:ext cx="3429000" cy="954088"/>
          </a:xfrm>
          <a:prstGeom prst="rect">
            <a:avLst/>
          </a:prstGeom>
          <a:noFill/>
        </p:spPr>
        <p:txBody>
          <a:bodyPr>
            <a:spAutoFit/>
          </a:bodyPr>
          <a:lstStyle/>
          <a:p>
            <a:pPr>
              <a:defRPr/>
            </a:pPr>
            <a:r>
              <a:rPr lang="en-US" sz="1400" b="1">
                <a:solidFill>
                  <a:schemeClr val="accent6">
                    <a:lumMod val="25000"/>
                  </a:schemeClr>
                </a:solidFill>
                <a:latin typeface="+mj-lt"/>
              </a:rPr>
              <a:t>On September 29, 2002, petitioner Dwayne Marsh shot his ex girlfriend, Brenda Hill, inside the kitchen of his grandmother's house…</a:t>
            </a:r>
            <a:endParaRPr lang="en-US" sz="1400">
              <a:latin typeface="+mj-lt"/>
            </a:endParaRPr>
          </a:p>
        </p:txBody>
      </p:sp>
      <p:sp>
        <p:nvSpPr>
          <p:cNvPr id="14" name="Rectangle 13"/>
          <p:cNvSpPr/>
          <p:nvPr/>
        </p:nvSpPr>
        <p:spPr>
          <a:xfrm>
            <a:off x="5562600" y="2514600"/>
            <a:ext cx="3276600" cy="1066800"/>
          </a:xfrm>
          <a:prstGeom prst="rect">
            <a:avLst/>
          </a:prstGeom>
        </p:spPr>
        <p:style>
          <a:lnRef idx="1">
            <a:schemeClr val="accent4"/>
          </a:lnRef>
          <a:fillRef idx="3">
            <a:schemeClr val="accent4"/>
          </a:fillRef>
          <a:effectRef idx="2">
            <a:schemeClr val="accent4"/>
          </a:effectRef>
          <a:fontRef idx="minor">
            <a:schemeClr val="lt1"/>
          </a:fontRef>
        </p:style>
        <p:txBody>
          <a:bodyPr anchor="ctr"/>
          <a:lstStyle/>
          <a:p>
            <a:pPr algn="ctr">
              <a:defRPr/>
            </a:pPr>
            <a:r>
              <a:rPr lang="en-US" sz="1400" b="1">
                <a:solidFill>
                  <a:schemeClr val="accent6">
                    <a:lumMod val="25000"/>
                  </a:schemeClr>
                </a:solidFill>
              </a:rPr>
              <a:t>Marsh's niece heard what transpired from outside the house. She heard Marsh and Hill speaking in loud argumentative tones…. </a:t>
            </a:r>
            <a:endParaRPr lang="en-US" sz="1400"/>
          </a:p>
        </p:txBody>
      </p:sp>
      <p:cxnSp>
        <p:nvCxnSpPr>
          <p:cNvPr id="18" name="Elbow Connector 17"/>
          <p:cNvCxnSpPr/>
          <p:nvPr/>
        </p:nvCxnSpPr>
        <p:spPr>
          <a:xfrm>
            <a:off x="4495800" y="3276600"/>
            <a:ext cx="990600" cy="1588"/>
          </a:xfrm>
          <a:prstGeom prst="bentConnector3">
            <a:avLst>
              <a:gd name="adj1" fmla="val 50000"/>
            </a:avLst>
          </a:prstGeom>
          <a:ln>
            <a:solidFill>
              <a:schemeClr val="tx1"/>
            </a:solidFill>
            <a:tailEnd type="arrow"/>
          </a:ln>
        </p:spPr>
        <p:style>
          <a:lnRef idx="1">
            <a:schemeClr val="dk1"/>
          </a:lnRef>
          <a:fillRef idx="0">
            <a:schemeClr val="dk1"/>
          </a:fillRef>
          <a:effectRef idx="0">
            <a:schemeClr val="dk1"/>
          </a:effectRef>
          <a:fontRef idx="minor">
            <a:schemeClr val="tx1"/>
          </a:fontRef>
        </p:style>
      </p:cxnSp>
      <p:sp>
        <p:nvSpPr>
          <p:cNvPr id="19" name="Rectangle 18"/>
          <p:cNvSpPr/>
          <p:nvPr/>
        </p:nvSpPr>
        <p:spPr>
          <a:xfrm>
            <a:off x="5257800" y="3810000"/>
            <a:ext cx="3581400" cy="914400"/>
          </a:xfrm>
          <a:prstGeom prst="rect">
            <a:avLst/>
          </a:prstGeom>
        </p:spPr>
        <p:style>
          <a:lnRef idx="1">
            <a:schemeClr val="accent4"/>
          </a:lnRef>
          <a:fillRef idx="3">
            <a:schemeClr val="accent4"/>
          </a:fillRef>
          <a:effectRef idx="2">
            <a:schemeClr val="accent4"/>
          </a:effectRef>
          <a:fontRef idx="minor">
            <a:schemeClr val="lt1"/>
          </a:fontRef>
        </p:style>
        <p:txBody>
          <a:bodyPr anchor="ctr"/>
          <a:lstStyle/>
          <a:p>
            <a:pPr algn="ctr">
              <a:defRPr/>
            </a:pPr>
            <a:r>
              <a:rPr lang="en-US" sz="1400" b="1">
                <a:solidFill>
                  <a:schemeClr val="accent6">
                    <a:lumMod val="25000"/>
                  </a:schemeClr>
                </a:solidFill>
              </a:rPr>
              <a:t>Marsh's niece and grandmother looked inside and saw from a window that Marsh was standing with a gun, and holding it to Hill’s head… </a:t>
            </a:r>
            <a:endParaRPr lang="en-US" sz="1400"/>
          </a:p>
        </p:txBody>
      </p:sp>
      <p:sp>
        <p:nvSpPr>
          <p:cNvPr id="20" name="Rectangle 19"/>
          <p:cNvSpPr/>
          <p:nvPr/>
        </p:nvSpPr>
        <p:spPr>
          <a:xfrm>
            <a:off x="5105400" y="4953000"/>
            <a:ext cx="3505200" cy="1524000"/>
          </a:xfrm>
          <a:prstGeom prst="rect">
            <a:avLst/>
          </a:prstGeom>
        </p:spPr>
        <p:style>
          <a:lnRef idx="1">
            <a:schemeClr val="accent4"/>
          </a:lnRef>
          <a:fillRef idx="3">
            <a:schemeClr val="accent4"/>
          </a:fillRef>
          <a:effectRef idx="2">
            <a:schemeClr val="accent4"/>
          </a:effectRef>
          <a:fontRef idx="minor">
            <a:schemeClr val="lt1"/>
          </a:fontRef>
        </p:style>
        <p:txBody>
          <a:bodyPr anchor="ctr"/>
          <a:lstStyle/>
          <a:p>
            <a:pPr algn="ctr">
              <a:defRPr/>
            </a:pPr>
            <a:r>
              <a:rPr lang="en-US" sz="1400" b="1">
                <a:solidFill>
                  <a:schemeClr val="accent6">
                    <a:lumMod val="25000"/>
                  </a:schemeClr>
                </a:solidFill>
              </a:rPr>
              <a:t>After what they estimated as 15-20 seconds, they ran into the house to see that Hill had been shot 2 times. One wound was consistent with Hill's holding her hand up at the time she was shot, and another was consistent with her having turned to her side…</a:t>
            </a:r>
            <a:endParaRPr lang="en-US" sz="1400"/>
          </a:p>
        </p:txBody>
      </p:sp>
      <p:cxnSp>
        <p:nvCxnSpPr>
          <p:cNvPr id="22" name="Elbow Connector 21"/>
          <p:cNvCxnSpPr/>
          <p:nvPr/>
        </p:nvCxnSpPr>
        <p:spPr>
          <a:xfrm>
            <a:off x="4495800" y="4267200"/>
            <a:ext cx="685800" cy="1588"/>
          </a:xfrm>
          <a:prstGeom prst="bentConnector3">
            <a:avLst>
              <a:gd name="adj1" fmla="val 50000"/>
            </a:avLst>
          </a:prstGeom>
          <a:ln>
            <a:solidFill>
              <a:schemeClr val="tx1"/>
            </a:solidFill>
            <a:tailEnd type="arrow"/>
          </a:ln>
        </p:spPr>
        <p:style>
          <a:lnRef idx="1">
            <a:schemeClr val="dk1"/>
          </a:lnRef>
          <a:fillRef idx="0">
            <a:schemeClr val="dk1"/>
          </a:fillRef>
          <a:effectRef idx="0">
            <a:schemeClr val="dk1"/>
          </a:effectRef>
          <a:fontRef idx="minor">
            <a:schemeClr val="tx1"/>
          </a:fontRef>
        </p:style>
      </p:cxnSp>
      <p:cxnSp>
        <p:nvCxnSpPr>
          <p:cNvPr id="24" name="Straight Arrow Connector 23"/>
          <p:cNvCxnSpPr/>
          <p:nvPr/>
        </p:nvCxnSpPr>
        <p:spPr>
          <a:xfrm>
            <a:off x="4495800" y="5715000"/>
            <a:ext cx="533400" cy="152400"/>
          </a:xfrm>
          <a:prstGeom prst="straightConnector1">
            <a:avLst/>
          </a:prstGeom>
          <a:ln>
            <a:solidFill>
              <a:schemeClr val="tx1"/>
            </a:solidFill>
            <a:tailEnd type="arrow"/>
          </a:ln>
        </p:spPr>
        <p:style>
          <a:lnRef idx="1">
            <a:schemeClr val="dk1"/>
          </a:lnRef>
          <a:fillRef idx="0">
            <a:schemeClr val="dk1"/>
          </a:fillRef>
          <a:effectRef idx="0">
            <a:schemeClr val="dk1"/>
          </a:effectRef>
          <a:fontRef idx="minor">
            <a:schemeClr val="tx1"/>
          </a:fontRef>
        </p:style>
      </p:cxn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5" descr="http://www.theideadoor.com/Skits/Scroll%20bw.jpg"/>
          <p:cNvPicPr>
            <a:picLocks noChangeAspect="1" noChangeArrowheads="1"/>
          </p:cNvPicPr>
          <p:nvPr/>
        </p:nvPicPr>
        <p:blipFill>
          <a:blip r:embed="rId2" cstate="print"/>
          <a:srcRect/>
          <a:stretch>
            <a:fillRect/>
          </a:stretch>
        </p:blipFill>
        <p:spPr bwMode="auto">
          <a:xfrm>
            <a:off x="381000" y="1219200"/>
            <a:ext cx="4116388" cy="5453063"/>
          </a:xfrm>
          <a:prstGeom prst="rect">
            <a:avLst/>
          </a:prstGeom>
          <a:noFill/>
          <a:ln w="9525">
            <a:noFill/>
            <a:miter lim="800000"/>
            <a:headEnd/>
            <a:tailEnd/>
          </a:ln>
        </p:spPr>
      </p:pic>
      <p:sp>
        <p:nvSpPr>
          <p:cNvPr id="2" name="Title 1"/>
          <p:cNvSpPr>
            <a:spLocks noGrp="1"/>
          </p:cNvSpPr>
          <p:nvPr>
            <p:ph type="title" idx="4294967295"/>
          </p:nvPr>
        </p:nvSpPr>
        <p:spPr>
          <a:xfrm>
            <a:off x="304800" y="0"/>
            <a:ext cx="8229600" cy="1143000"/>
          </a:xfrm>
        </p:spPr>
        <p:txBody>
          <a:bodyPr/>
          <a:lstStyle/>
          <a:p>
            <a:pPr algn="l">
              <a:defRPr/>
            </a:pPr>
            <a:r>
              <a:rPr lang="en-US" smtClean="0"/>
              <a:t>Methods: Materials </a:t>
            </a:r>
            <a:endParaRPr lang="en-US"/>
          </a:p>
        </p:txBody>
      </p:sp>
      <p:sp>
        <p:nvSpPr>
          <p:cNvPr id="33795" name="Content Placeholder 2"/>
          <p:cNvSpPr>
            <a:spLocks noGrp="1"/>
          </p:cNvSpPr>
          <p:nvPr>
            <p:ph idx="4294967295"/>
          </p:nvPr>
        </p:nvSpPr>
        <p:spPr>
          <a:xfrm>
            <a:off x="457200" y="1981200"/>
            <a:ext cx="3810000" cy="3505200"/>
          </a:xfrm>
        </p:spPr>
        <p:txBody>
          <a:bodyPr/>
          <a:lstStyle/>
          <a:p>
            <a:pPr>
              <a:buFont typeface="Wingdings 2" pitchFamily="18" charset="2"/>
              <a:buNone/>
              <a:defRPr/>
            </a:pPr>
            <a:r>
              <a:rPr lang="en-US" sz="1100" b="1" smtClean="0">
                <a:solidFill>
                  <a:schemeClr val="accent6">
                    <a:lumMod val="25000"/>
                  </a:schemeClr>
                </a:solidFill>
              </a:rPr>
              <a:t>	Mock Story-Continued:</a:t>
            </a:r>
          </a:p>
          <a:p>
            <a:pPr>
              <a:buFont typeface="Wingdings 2" pitchFamily="18" charset="2"/>
              <a:buNone/>
              <a:defRPr/>
            </a:pPr>
            <a:r>
              <a:rPr lang="en-US" sz="1100" b="1" smtClean="0">
                <a:solidFill>
                  <a:schemeClr val="tx2">
                    <a:lumMod val="10000"/>
                  </a:schemeClr>
                </a:solidFill>
              </a:rPr>
              <a:t>	</a:t>
            </a:r>
            <a:r>
              <a:rPr lang="en-US" sz="1100" b="1" smtClean="0">
                <a:solidFill>
                  <a:schemeClr val="accent6">
                    <a:lumMod val="25000"/>
                  </a:schemeClr>
                </a:solidFill>
              </a:rPr>
              <a:t>At trial, Marsh testified that he had acted in self defense. </a:t>
            </a:r>
            <a:r>
              <a:rPr lang="en-US" sz="1100" b="1" smtClean="0">
                <a:solidFill>
                  <a:schemeClr val="accent1"/>
                </a:solidFill>
              </a:rPr>
              <a:t>Marsh described Hill as jealous, and said he knew that she had once shot a man, that he had seen her threaten people with a knife, and that she had vandalized his home and car on prior occasions</a:t>
            </a:r>
            <a:r>
              <a:rPr lang="en-US" sz="1100" b="1" smtClean="0">
                <a:solidFill>
                  <a:schemeClr val="accent2"/>
                </a:solidFill>
              </a:rPr>
              <a:t>. </a:t>
            </a:r>
            <a:r>
              <a:rPr lang="en-US" sz="1100" b="1" smtClean="0">
                <a:solidFill>
                  <a:schemeClr val="accent6">
                    <a:lumMod val="25000"/>
                  </a:schemeClr>
                </a:solidFill>
              </a:rPr>
              <a:t>He said that on the day of the shooting, Hill came to his grandmother's house and threatened to kill him and his new girlfriend, who had been at the house earlier. </a:t>
            </a:r>
            <a:r>
              <a:rPr lang="en-US" sz="1100" b="1" smtClean="0">
                <a:solidFill>
                  <a:schemeClr val="accent1"/>
                </a:solidFill>
              </a:rPr>
              <a:t>He said that Hill had also threatened to kill his new girlfriend when Marsh and Hill spoke on the phone earlier that day. </a:t>
            </a:r>
            <a:r>
              <a:rPr lang="en-US" sz="1100" b="1" smtClean="0">
                <a:solidFill>
                  <a:schemeClr val="accent6">
                    <a:lumMod val="25000"/>
                  </a:schemeClr>
                </a:solidFill>
              </a:rPr>
              <a:t>Marsh testified that after Hill threatened him at the house, he went into the garage and retrieved a gun, took the safety off, and started walking toward the back door of the house. </a:t>
            </a:r>
            <a:r>
              <a:rPr lang="en-US" sz="1100" b="1" smtClean="0">
                <a:solidFill>
                  <a:schemeClr val="accent1"/>
                </a:solidFill>
              </a:rPr>
              <a:t>He said that Hill charged at him, and that</a:t>
            </a:r>
            <a:r>
              <a:rPr lang="en-US" sz="1100" b="1" smtClean="0">
                <a:solidFill>
                  <a:schemeClr val="accent4">
                    <a:lumMod val="50000"/>
                  </a:schemeClr>
                </a:solidFill>
              </a:rPr>
              <a:t> </a:t>
            </a:r>
            <a:r>
              <a:rPr lang="en-US" sz="1100" b="1" smtClean="0">
                <a:solidFill>
                  <a:schemeClr val="accent6">
                    <a:lumMod val="25000"/>
                  </a:schemeClr>
                </a:solidFill>
              </a:rPr>
              <a:t>he was afraid she had something in her hand. According to Marsh, he then lashed out after attempting to control Hill, </a:t>
            </a:r>
            <a:r>
              <a:rPr lang="en-US" sz="1100" b="1" smtClean="0">
                <a:solidFill>
                  <a:schemeClr val="accent1"/>
                </a:solidFill>
              </a:rPr>
              <a:t>the gun went off, but he did not intend to kill Hill.</a:t>
            </a:r>
          </a:p>
          <a:p>
            <a:pPr>
              <a:defRPr/>
            </a:pPr>
            <a:endParaRPr lang="en-US" sz="1800" smtClean="0"/>
          </a:p>
          <a:p>
            <a:pPr>
              <a:defRPr/>
            </a:pPr>
            <a:endParaRPr lang="en-US" sz="1800" smtClean="0"/>
          </a:p>
        </p:txBody>
      </p:sp>
      <p:cxnSp>
        <p:nvCxnSpPr>
          <p:cNvPr id="6" name="Straight Arrow Connector 5"/>
          <p:cNvCxnSpPr/>
          <p:nvPr/>
        </p:nvCxnSpPr>
        <p:spPr>
          <a:xfrm rot="5400000" flipH="1" flipV="1">
            <a:off x="4625182" y="1547018"/>
            <a:ext cx="838200" cy="792163"/>
          </a:xfrm>
          <a:prstGeom prst="straightConnector1">
            <a:avLst/>
          </a:prstGeom>
          <a:ln>
            <a:solidFill>
              <a:schemeClr val="tx1"/>
            </a:solidFill>
            <a:tailEnd type="arrow"/>
          </a:ln>
        </p:spPr>
        <p:style>
          <a:lnRef idx="1">
            <a:schemeClr val="dk1"/>
          </a:lnRef>
          <a:fillRef idx="0">
            <a:schemeClr val="dk1"/>
          </a:fillRef>
          <a:effectRef idx="0">
            <a:schemeClr val="dk1"/>
          </a:effectRef>
          <a:fontRef idx="minor">
            <a:schemeClr val="tx1"/>
          </a:fontRef>
        </p:style>
      </p:cxnSp>
      <p:sp>
        <p:nvSpPr>
          <p:cNvPr id="10" name="Rectangle 9"/>
          <p:cNvSpPr/>
          <p:nvPr/>
        </p:nvSpPr>
        <p:spPr>
          <a:xfrm>
            <a:off x="5562600" y="1066800"/>
            <a:ext cx="2971800" cy="609600"/>
          </a:xfrm>
          <a:prstGeom prst="rect">
            <a:avLst/>
          </a:prstGeom>
        </p:spPr>
        <p:style>
          <a:lnRef idx="1">
            <a:schemeClr val="accent4"/>
          </a:lnRef>
          <a:fillRef idx="3">
            <a:schemeClr val="accent4"/>
          </a:fillRef>
          <a:effectRef idx="2">
            <a:schemeClr val="accent4"/>
          </a:effectRef>
          <a:fontRef idx="minor">
            <a:schemeClr val="lt1"/>
          </a:fontRef>
        </p:style>
        <p:txBody>
          <a:bodyPr anchor="ctr"/>
          <a:lstStyle/>
          <a:p>
            <a:pPr algn="ctr">
              <a:defRPr/>
            </a:pPr>
            <a:r>
              <a:rPr lang="en-US" sz="1400" b="1">
                <a:solidFill>
                  <a:schemeClr val="accent6">
                    <a:lumMod val="25000"/>
                  </a:schemeClr>
                </a:solidFill>
              </a:rPr>
              <a:t>At trial, Marsh testified that he had acted in self defense. ..</a:t>
            </a:r>
            <a:endParaRPr lang="en-US" sz="1400" b="1"/>
          </a:p>
        </p:txBody>
      </p:sp>
      <p:sp>
        <p:nvSpPr>
          <p:cNvPr id="11" name="Rectangle 10"/>
          <p:cNvSpPr/>
          <p:nvPr/>
        </p:nvSpPr>
        <p:spPr>
          <a:xfrm>
            <a:off x="5410200" y="1828800"/>
            <a:ext cx="3505200" cy="1143000"/>
          </a:xfrm>
          <a:prstGeom prst="rect">
            <a:avLst/>
          </a:prstGeom>
        </p:spPr>
        <p:style>
          <a:lnRef idx="1">
            <a:schemeClr val="accent4"/>
          </a:lnRef>
          <a:fillRef idx="3">
            <a:schemeClr val="accent4"/>
          </a:fillRef>
          <a:effectRef idx="2">
            <a:schemeClr val="accent4"/>
          </a:effectRef>
          <a:fontRef idx="minor">
            <a:schemeClr val="lt1"/>
          </a:fontRef>
        </p:style>
        <p:txBody>
          <a:bodyPr anchor="ctr"/>
          <a:lstStyle/>
          <a:p>
            <a:pPr algn="ctr">
              <a:defRPr/>
            </a:pPr>
            <a:r>
              <a:rPr lang="en-US" sz="1400" b="1">
                <a:solidFill>
                  <a:schemeClr val="accent6">
                    <a:lumMod val="25000"/>
                  </a:schemeClr>
                </a:solidFill>
              </a:rPr>
              <a:t>He said that on the day of the shooting, Hill came to his grandmother's house and threatened to kill him and his new girlfriend, who had been at the house earlier</a:t>
            </a:r>
            <a:r>
              <a:rPr lang="en-US" b="1">
                <a:solidFill>
                  <a:schemeClr val="accent6">
                    <a:lumMod val="25000"/>
                  </a:schemeClr>
                </a:solidFill>
              </a:rPr>
              <a:t>. ..</a:t>
            </a:r>
            <a:endParaRPr lang="en-US" b="1"/>
          </a:p>
        </p:txBody>
      </p:sp>
      <p:cxnSp>
        <p:nvCxnSpPr>
          <p:cNvPr id="13" name="Straight Arrow Connector 12"/>
          <p:cNvCxnSpPr/>
          <p:nvPr/>
        </p:nvCxnSpPr>
        <p:spPr>
          <a:xfrm rot="5400000" flipH="1" flipV="1">
            <a:off x="4421982" y="2664618"/>
            <a:ext cx="1143000" cy="690563"/>
          </a:xfrm>
          <a:prstGeom prst="straightConnector1">
            <a:avLst/>
          </a:prstGeom>
          <a:ln>
            <a:solidFill>
              <a:schemeClr val="tx1"/>
            </a:solidFill>
            <a:tailEnd type="arrow"/>
          </a:ln>
        </p:spPr>
        <p:style>
          <a:lnRef idx="1">
            <a:schemeClr val="dk1"/>
          </a:lnRef>
          <a:fillRef idx="0">
            <a:schemeClr val="dk1"/>
          </a:fillRef>
          <a:effectRef idx="0">
            <a:schemeClr val="dk1"/>
          </a:effectRef>
          <a:fontRef idx="minor">
            <a:schemeClr val="tx1"/>
          </a:fontRef>
        </p:style>
      </p:cxnSp>
      <p:sp>
        <p:nvSpPr>
          <p:cNvPr id="14" name="Rectangle 13"/>
          <p:cNvSpPr/>
          <p:nvPr/>
        </p:nvSpPr>
        <p:spPr>
          <a:xfrm>
            <a:off x="5486400" y="3276600"/>
            <a:ext cx="3352800" cy="1295400"/>
          </a:xfrm>
          <a:prstGeom prst="rect">
            <a:avLst/>
          </a:prstGeom>
        </p:spPr>
        <p:style>
          <a:lnRef idx="1">
            <a:schemeClr val="accent4"/>
          </a:lnRef>
          <a:fillRef idx="3">
            <a:schemeClr val="accent4"/>
          </a:fillRef>
          <a:effectRef idx="2">
            <a:schemeClr val="accent4"/>
          </a:effectRef>
          <a:fontRef idx="minor">
            <a:schemeClr val="lt1"/>
          </a:fontRef>
        </p:style>
        <p:txBody>
          <a:bodyPr anchor="ctr"/>
          <a:lstStyle/>
          <a:p>
            <a:pPr algn="ctr">
              <a:defRPr/>
            </a:pPr>
            <a:r>
              <a:rPr lang="en-US" sz="1400" b="1">
                <a:solidFill>
                  <a:schemeClr val="accent6">
                    <a:lumMod val="25000"/>
                  </a:schemeClr>
                </a:solidFill>
              </a:rPr>
              <a:t>Marsh testified that after Hill threatened him at the house, he went into the garage and retrieved a gun, took the safety off, and started walking toward the back door of the house. ..</a:t>
            </a:r>
            <a:endParaRPr lang="en-US" sz="1400" b="1"/>
          </a:p>
        </p:txBody>
      </p:sp>
      <p:cxnSp>
        <p:nvCxnSpPr>
          <p:cNvPr id="16" name="Straight Arrow Connector 15"/>
          <p:cNvCxnSpPr/>
          <p:nvPr/>
        </p:nvCxnSpPr>
        <p:spPr>
          <a:xfrm rot="5400000" flipH="1" flipV="1">
            <a:off x="4593432" y="3940968"/>
            <a:ext cx="838200" cy="728663"/>
          </a:xfrm>
          <a:prstGeom prst="straightConnector1">
            <a:avLst/>
          </a:prstGeom>
          <a:ln>
            <a:solidFill>
              <a:schemeClr val="tx1"/>
            </a:solidFill>
            <a:tailEnd type="arrow"/>
          </a:ln>
        </p:spPr>
        <p:style>
          <a:lnRef idx="1">
            <a:schemeClr val="dk1"/>
          </a:lnRef>
          <a:fillRef idx="0">
            <a:schemeClr val="dk1"/>
          </a:fillRef>
          <a:effectRef idx="0">
            <a:schemeClr val="dk1"/>
          </a:effectRef>
          <a:fontRef idx="minor">
            <a:schemeClr val="tx1"/>
          </a:fontRef>
        </p:style>
      </p:cxnSp>
      <p:sp>
        <p:nvSpPr>
          <p:cNvPr id="17" name="Rectangle 16"/>
          <p:cNvSpPr/>
          <p:nvPr/>
        </p:nvSpPr>
        <p:spPr>
          <a:xfrm>
            <a:off x="5562600" y="4800600"/>
            <a:ext cx="3124200" cy="1447800"/>
          </a:xfrm>
          <a:prstGeom prst="rect">
            <a:avLst/>
          </a:prstGeom>
        </p:spPr>
        <p:style>
          <a:lnRef idx="1">
            <a:schemeClr val="accent4"/>
          </a:lnRef>
          <a:fillRef idx="3">
            <a:schemeClr val="accent4"/>
          </a:fillRef>
          <a:effectRef idx="2">
            <a:schemeClr val="accent4"/>
          </a:effectRef>
          <a:fontRef idx="minor">
            <a:schemeClr val="lt1"/>
          </a:fontRef>
        </p:style>
        <p:txBody>
          <a:bodyPr anchor="ctr"/>
          <a:lstStyle/>
          <a:p>
            <a:pPr>
              <a:buFont typeface="Wingdings 2" pitchFamily="18" charset="2"/>
              <a:buNone/>
              <a:defRPr/>
            </a:pPr>
            <a:r>
              <a:rPr lang="en-US" sz="1400" b="1">
                <a:solidFill>
                  <a:schemeClr val="accent6">
                    <a:lumMod val="25000"/>
                  </a:schemeClr>
                </a:solidFill>
              </a:rPr>
              <a:t>He was afraid she had something in her hand. According to Marsh, he then lashed out after attempting to control Hill, the gun went off, but he did not intend to kill Hill…</a:t>
            </a:r>
          </a:p>
        </p:txBody>
      </p:sp>
      <p:cxnSp>
        <p:nvCxnSpPr>
          <p:cNvPr id="19" name="Straight Arrow Connector 18"/>
          <p:cNvCxnSpPr/>
          <p:nvPr/>
        </p:nvCxnSpPr>
        <p:spPr>
          <a:xfrm>
            <a:off x="4648200" y="5486400"/>
            <a:ext cx="838200" cy="76200"/>
          </a:xfrm>
          <a:prstGeom prst="straightConnector1">
            <a:avLst/>
          </a:prstGeom>
          <a:ln>
            <a:solidFill>
              <a:schemeClr val="tx1"/>
            </a:solidFill>
            <a:tailEnd type="arrow"/>
          </a:ln>
        </p:spPr>
        <p:style>
          <a:lnRef idx="1">
            <a:schemeClr val="dk1"/>
          </a:lnRef>
          <a:fillRef idx="0">
            <a:schemeClr val="dk1"/>
          </a:fillRef>
          <a:effectRef idx="0">
            <a:schemeClr val="dk1"/>
          </a:effectRef>
          <a:fontRef idx="minor">
            <a:schemeClr val="tx1"/>
          </a:fontRef>
        </p:style>
      </p:cxn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s-ES_tradnl" dirty="0" smtClean="0"/>
              <a:t>Data Source</a:t>
            </a:r>
            <a:endParaRPr lang="en-US" dirty="0"/>
          </a:p>
        </p:txBody>
      </p:sp>
      <p:sp>
        <p:nvSpPr>
          <p:cNvPr id="7" name="Content Placeholder 6"/>
          <p:cNvSpPr>
            <a:spLocks noGrp="1"/>
          </p:cNvSpPr>
          <p:nvPr>
            <p:ph idx="1"/>
          </p:nvPr>
        </p:nvSpPr>
        <p:spPr/>
        <p:txBody>
          <a:bodyPr/>
          <a:lstStyle/>
          <a:p>
            <a:pPr>
              <a:buNone/>
            </a:pPr>
            <a:r>
              <a:rPr lang="es-ES_tradnl" dirty="0" smtClean="0"/>
              <a:t>The following questions were </a:t>
            </a:r>
            <a:r>
              <a:rPr lang="es-ES_tradnl" dirty="0" err="1" smtClean="0"/>
              <a:t>selected</a:t>
            </a:r>
            <a:r>
              <a:rPr lang="es-ES_tradnl" dirty="0" smtClean="0"/>
              <a:t> </a:t>
            </a:r>
            <a:r>
              <a:rPr lang="es-ES_tradnl" dirty="0" err="1" smtClean="0"/>
              <a:t>because</a:t>
            </a:r>
            <a:r>
              <a:rPr lang="es-ES_tradnl" dirty="0" smtClean="0"/>
              <a:t> we felt that they were the </a:t>
            </a:r>
            <a:r>
              <a:rPr lang="es-ES_tradnl" dirty="0" err="1" smtClean="0"/>
              <a:t>most</a:t>
            </a:r>
            <a:r>
              <a:rPr lang="es-ES_tradnl" dirty="0" smtClean="0"/>
              <a:t> </a:t>
            </a:r>
            <a:r>
              <a:rPr lang="es-ES_tradnl" dirty="0" err="1" smtClean="0"/>
              <a:t>relevant</a:t>
            </a:r>
            <a:r>
              <a:rPr lang="es-ES_tradnl" dirty="0" smtClean="0"/>
              <a:t> </a:t>
            </a:r>
            <a:r>
              <a:rPr lang="es-ES_tradnl" dirty="0" err="1" smtClean="0"/>
              <a:t>to</a:t>
            </a:r>
            <a:r>
              <a:rPr lang="es-ES_tradnl" dirty="0" smtClean="0"/>
              <a:t> </a:t>
            </a:r>
            <a:r>
              <a:rPr lang="es-ES_tradnl" dirty="0" err="1" smtClean="0"/>
              <a:t>our</a:t>
            </a:r>
            <a:r>
              <a:rPr lang="es-ES_tradnl" dirty="0" smtClean="0"/>
              <a:t> hypothesis. </a:t>
            </a:r>
          </a:p>
          <a:p>
            <a:pPr>
              <a:buNone/>
            </a:pPr>
            <a:endParaRPr lang="es-ES_tradnl" dirty="0" smtClean="0"/>
          </a:p>
          <a:p>
            <a:pPr>
              <a:buNone/>
            </a:pPr>
            <a:r>
              <a:rPr lang="es-ES_tradnl" dirty="0" err="1" smtClean="0"/>
              <a:t>The</a:t>
            </a:r>
            <a:r>
              <a:rPr lang="es-ES_tradnl" dirty="0" smtClean="0"/>
              <a:t> questions were answered by marking down </a:t>
            </a:r>
            <a:r>
              <a:rPr lang="es-ES_tradnl" dirty="0" err="1" smtClean="0"/>
              <a:t>what</a:t>
            </a:r>
            <a:r>
              <a:rPr lang="es-ES_tradnl" dirty="0" smtClean="0"/>
              <a:t> score they felt </a:t>
            </a:r>
            <a:r>
              <a:rPr lang="es-ES_tradnl" dirty="0" err="1" smtClean="0"/>
              <a:t>was</a:t>
            </a:r>
            <a:r>
              <a:rPr lang="es-ES_tradnl" dirty="0" smtClean="0"/>
              <a:t> </a:t>
            </a:r>
            <a:r>
              <a:rPr lang="es-ES_tradnl" dirty="0" err="1" smtClean="0"/>
              <a:t>correct</a:t>
            </a:r>
            <a:r>
              <a:rPr lang="es-ES_tradnl" dirty="0" smtClean="0"/>
              <a:t> </a:t>
            </a:r>
            <a:r>
              <a:rPr lang="es-ES_tradnl" dirty="0" err="1" smtClean="0"/>
              <a:t>on</a:t>
            </a:r>
            <a:r>
              <a:rPr lang="es-ES_tradnl" dirty="0" smtClean="0"/>
              <a:t> a </a:t>
            </a:r>
            <a:r>
              <a:rPr lang="es-ES_tradnl" dirty="0" err="1" smtClean="0"/>
              <a:t>scale</a:t>
            </a:r>
            <a:r>
              <a:rPr lang="es-ES_tradnl" dirty="0" smtClean="0"/>
              <a:t> </a:t>
            </a:r>
            <a:r>
              <a:rPr lang="es-ES_tradnl" dirty="0" err="1" smtClean="0"/>
              <a:t>from</a:t>
            </a:r>
            <a:r>
              <a:rPr lang="es-ES_tradnl" dirty="0" smtClean="0"/>
              <a:t> 1 </a:t>
            </a:r>
            <a:r>
              <a:rPr lang="es-ES_tradnl" dirty="0" err="1" smtClean="0"/>
              <a:t>to</a:t>
            </a:r>
            <a:r>
              <a:rPr lang="es-ES_tradnl" dirty="0" smtClean="0"/>
              <a:t> 5 </a:t>
            </a:r>
            <a:r>
              <a:rPr lang="es-ES_tradnl" dirty="0" err="1" smtClean="0"/>
              <a:t>or</a:t>
            </a:r>
            <a:r>
              <a:rPr lang="es-ES_tradnl" dirty="0" smtClean="0"/>
              <a:t> a by </a:t>
            </a:r>
            <a:r>
              <a:rPr lang="es-ES_tradnl" dirty="0" err="1" smtClean="0"/>
              <a:t>answering</a:t>
            </a:r>
            <a:r>
              <a:rPr lang="es-ES_tradnl" dirty="0" smtClean="0"/>
              <a:t> yes </a:t>
            </a:r>
            <a:r>
              <a:rPr lang="es-ES_tradnl" dirty="0" err="1" smtClean="0"/>
              <a:t>or</a:t>
            </a:r>
            <a:r>
              <a:rPr lang="es-ES_tradnl" dirty="0" smtClean="0"/>
              <a:t> no. </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lang="en-US" smtClean="0"/>
              <a:t>The Graphics Defined</a:t>
            </a:r>
            <a:endParaRPr lang="en-US"/>
          </a:p>
        </p:txBody>
      </p:sp>
      <p:sp>
        <p:nvSpPr>
          <p:cNvPr id="12291" name="Content Placeholder 2"/>
          <p:cNvSpPr>
            <a:spLocks noGrp="1"/>
          </p:cNvSpPr>
          <p:nvPr>
            <p:ph idx="1"/>
          </p:nvPr>
        </p:nvSpPr>
        <p:spPr/>
        <p:txBody>
          <a:bodyPr/>
          <a:lstStyle/>
          <a:p>
            <a:pPr>
              <a:buFont typeface="Wingdings 2" pitchFamily="18" charset="2"/>
              <a:buNone/>
              <a:defRPr/>
            </a:pPr>
            <a:r>
              <a:rPr lang="en-US" smtClean="0">
                <a:solidFill>
                  <a:schemeClr val="accent2">
                    <a:lumMod val="75000"/>
                  </a:schemeClr>
                </a:solidFill>
              </a:rPr>
              <a:t>Sketches</a:t>
            </a:r>
            <a:r>
              <a:rPr lang="en-US" smtClean="0"/>
              <a:t> involve pictures that are designed by computers, or hand drawn.</a:t>
            </a:r>
          </a:p>
          <a:p>
            <a:pPr>
              <a:buFont typeface="Wingdings 2" pitchFamily="18" charset="2"/>
              <a:buNone/>
              <a:defRPr/>
            </a:pPr>
            <a:endParaRPr lang="en-US" smtClean="0"/>
          </a:p>
          <a:p>
            <a:pPr>
              <a:buFont typeface="Wingdings 2" pitchFamily="18" charset="2"/>
              <a:buNone/>
              <a:defRPr/>
            </a:pPr>
            <a:r>
              <a:rPr lang="en-US" smtClean="0">
                <a:solidFill>
                  <a:schemeClr val="accent2">
                    <a:lumMod val="75000"/>
                  </a:schemeClr>
                </a:solidFill>
              </a:rPr>
              <a:t>Photographs</a:t>
            </a:r>
            <a:r>
              <a:rPr lang="en-US" smtClean="0"/>
              <a:t> are created using a camera, which uses a lens to focus the scene's visible wavelengths of light, into a reproduction of what the human eye would see.</a:t>
            </a:r>
          </a:p>
          <a:p>
            <a:pPr algn="ctr">
              <a:buFont typeface="Wingdings 2" pitchFamily="18" charset="2"/>
              <a:buNone/>
              <a:defRPr/>
            </a:pPr>
            <a:endParaRPr lang="en-US" smtClean="0"/>
          </a:p>
          <a:p>
            <a:pPr algn="ctr">
              <a:buFont typeface="Wingdings 2" pitchFamily="18" charset="2"/>
              <a:buNone/>
              <a:defRPr/>
            </a:pPr>
            <a:r>
              <a:rPr lang="en-US" smtClean="0"/>
              <a:t>Types of graphics…</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pPr algn="ctr">
              <a:defRPr/>
            </a:pPr>
            <a:r>
              <a:rPr lang="en-US" smtClean="0"/>
              <a:t>Methods: Materials</a:t>
            </a:r>
            <a:endParaRPr lang="en-US"/>
          </a:p>
        </p:txBody>
      </p:sp>
      <p:sp>
        <p:nvSpPr>
          <p:cNvPr id="3" name="Content Placeholder 2"/>
          <p:cNvSpPr>
            <a:spLocks noGrp="1"/>
          </p:cNvSpPr>
          <p:nvPr>
            <p:ph idx="1"/>
          </p:nvPr>
        </p:nvSpPr>
        <p:spPr>
          <a:xfrm>
            <a:off x="304800" y="990600"/>
            <a:ext cx="8305800" cy="5638800"/>
          </a:xfrm>
          <a:solidFill>
            <a:schemeClr val="accent2"/>
          </a:solidFill>
        </p:spPr>
        <p:txBody>
          <a:bodyPr/>
          <a:lstStyle/>
          <a:p>
            <a:pPr>
              <a:buFont typeface="Wingdings 2" pitchFamily="18" charset="2"/>
              <a:buNone/>
              <a:defRPr/>
            </a:pPr>
            <a:r>
              <a:rPr lang="en-US" sz="2800" smtClean="0">
                <a:solidFill>
                  <a:schemeClr val="bg2"/>
                </a:solidFill>
              </a:rPr>
              <a:t>Survey Questions:</a:t>
            </a:r>
          </a:p>
          <a:p>
            <a:pPr>
              <a:buNone/>
              <a:defRPr/>
            </a:pPr>
            <a:r>
              <a:rPr lang="en-US" sz="1800" smtClean="0">
                <a:solidFill>
                  <a:schemeClr val="bg2"/>
                </a:solidFill>
              </a:rPr>
              <a:t>1)	Based on the information provided do you believe the defendant, Dwayne Marsh, intentionally caused harm to Stephanie Hill?</a:t>
            </a:r>
          </a:p>
          <a:p>
            <a:pPr algn="ctr">
              <a:buFont typeface="Wingdings 2" pitchFamily="18" charset="2"/>
              <a:buNone/>
              <a:defRPr/>
            </a:pPr>
            <a:r>
              <a:rPr lang="en-US" sz="1800" smtClean="0">
                <a:solidFill>
                  <a:schemeClr val="bg2"/>
                </a:solidFill>
              </a:rPr>
              <a:t>Yes           No</a:t>
            </a:r>
          </a:p>
          <a:p>
            <a:pPr>
              <a:buFont typeface="Wingdings 2" pitchFamily="18" charset="2"/>
              <a:buNone/>
              <a:defRPr/>
            </a:pPr>
            <a:r>
              <a:rPr lang="en-US" sz="1800" smtClean="0">
                <a:solidFill>
                  <a:schemeClr val="bg2"/>
                </a:solidFill>
              </a:rPr>
              <a:t>2)   How helpful was the recreation of the crime scene for you in terms of making a conviction or not? </a:t>
            </a:r>
          </a:p>
          <a:p>
            <a:pPr algn="ctr">
              <a:buFont typeface="Wingdings 2" pitchFamily="18" charset="2"/>
              <a:buNone/>
              <a:defRPr/>
            </a:pPr>
            <a:r>
              <a:rPr lang="en-US" sz="1800" smtClean="0">
                <a:solidFill>
                  <a:schemeClr val="bg2"/>
                </a:solidFill>
              </a:rPr>
              <a:t>(1 being least helpful, 5 being most helpful)</a:t>
            </a:r>
          </a:p>
          <a:p>
            <a:pPr marL="457200" indent="-457200" algn="ctr">
              <a:buFont typeface="Wingdings 2" pitchFamily="18" charset="2"/>
              <a:buNone/>
              <a:defRPr/>
            </a:pPr>
            <a:endParaRPr lang="en-US" sz="1800" smtClean="0">
              <a:solidFill>
                <a:schemeClr val="bg2"/>
              </a:solidFill>
            </a:endParaRPr>
          </a:p>
          <a:p>
            <a:pPr marL="457200" indent="-457200" algn="ctr">
              <a:buFont typeface="Wingdings 2" pitchFamily="18" charset="2"/>
              <a:buNone/>
              <a:defRPr/>
            </a:pPr>
            <a:r>
              <a:rPr lang="en-US" sz="1800" smtClean="0">
                <a:solidFill>
                  <a:schemeClr val="bg2"/>
                </a:solidFill>
              </a:rPr>
              <a:t>1		2	3	4	5</a:t>
            </a:r>
          </a:p>
          <a:p>
            <a:pPr marL="457200" indent="-457200">
              <a:buFont typeface="Wingdings 2" pitchFamily="18" charset="2"/>
              <a:buNone/>
              <a:defRPr/>
            </a:pPr>
            <a:endParaRPr lang="en-US" sz="1800" smtClean="0">
              <a:solidFill>
                <a:schemeClr val="bg2"/>
              </a:solidFill>
            </a:endParaRPr>
          </a:p>
          <a:p>
            <a:pPr marL="457200" indent="-457200">
              <a:buFont typeface="Wingdings 2" pitchFamily="18" charset="2"/>
              <a:buNone/>
              <a:defRPr/>
            </a:pPr>
            <a:r>
              <a:rPr lang="en-US" sz="1800" smtClean="0">
                <a:solidFill>
                  <a:schemeClr val="bg2"/>
                </a:solidFill>
              </a:rPr>
              <a:t>3)   Based on the scene provided, when looking at it, how helpful is the scene in imagining the recreation of the crime? </a:t>
            </a:r>
          </a:p>
          <a:p>
            <a:pPr marL="457200" indent="-457200" algn="ctr">
              <a:buFont typeface="Wingdings 2" pitchFamily="18" charset="2"/>
              <a:buNone/>
              <a:defRPr/>
            </a:pPr>
            <a:r>
              <a:rPr lang="en-US" sz="1800" smtClean="0">
                <a:solidFill>
                  <a:schemeClr val="bg2"/>
                </a:solidFill>
              </a:rPr>
              <a:t>(1 being least helpful, 5 being most helpful)</a:t>
            </a:r>
          </a:p>
          <a:p>
            <a:pPr marL="457200" indent="-457200" algn="ctr">
              <a:buFont typeface="Wingdings 2" pitchFamily="18" charset="2"/>
              <a:buNone/>
              <a:defRPr/>
            </a:pPr>
            <a:endParaRPr lang="en-US" sz="1800" smtClean="0">
              <a:solidFill>
                <a:schemeClr val="bg2"/>
              </a:solidFill>
            </a:endParaRPr>
          </a:p>
          <a:p>
            <a:pPr marL="457200" indent="-457200" algn="ctr">
              <a:buFont typeface="Wingdings 2" pitchFamily="18" charset="2"/>
              <a:buNone/>
              <a:defRPr/>
            </a:pPr>
            <a:r>
              <a:rPr lang="en-US" sz="1800" smtClean="0">
                <a:solidFill>
                  <a:schemeClr val="bg2"/>
                </a:solidFill>
              </a:rPr>
              <a:t>1		2	3	4	5</a:t>
            </a:r>
          </a:p>
          <a:p>
            <a:pPr marL="457200" indent="-457200">
              <a:buFont typeface="Wingdings 2" pitchFamily="18" charset="2"/>
              <a:buNone/>
              <a:defRPr/>
            </a:pPr>
            <a:r>
              <a:rPr lang="en-US" sz="1800" smtClean="0">
                <a:solidFill>
                  <a:schemeClr val="bg2"/>
                </a:solidFill>
              </a:rPr>
              <a:t>4)   How guilty do you believe the defendant is? </a:t>
            </a:r>
          </a:p>
          <a:p>
            <a:pPr marL="457200" indent="-457200" algn="ctr">
              <a:buFont typeface="Wingdings 2" pitchFamily="18" charset="2"/>
              <a:buNone/>
              <a:defRPr/>
            </a:pPr>
            <a:r>
              <a:rPr lang="en-US" sz="1800" smtClean="0">
                <a:solidFill>
                  <a:schemeClr val="bg2"/>
                </a:solidFill>
              </a:rPr>
              <a:t>(1 is least guilty, 5 is very guilty)</a:t>
            </a:r>
          </a:p>
          <a:p>
            <a:pPr marL="457200" indent="-457200" algn="ctr">
              <a:buFont typeface="Wingdings 2" pitchFamily="18" charset="2"/>
              <a:buNone/>
              <a:defRPr/>
            </a:pPr>
            <a:endParaRPr lang="en-US" sz="1800" smtClean="0">
              <a:solidFill>
                <a:schemeClr val="bg2"/>
              </a:solidFill>
            </a:endParaRPr>
          </a:p>
          <a:p>
            <a:pPr marL="457200" indent="-457200" algn="ctr">
              <a:buFont typeface="Wingdings 2" pitchFamily="18" charset="2"/>
              <a:buNone/>
              <a:defRPr/>
            </a:pPr>
            <a:r>
              <a:rPr lang="en-US" sz="1800" smtClean="0">
                <a:solidFill>
                  <a:schemeClr val="bg2"/>
                </a:solidFill>
              </a:rPr>
              <a:t>1		2	3	4	5</a:t>
            </a:r>
          </a:p>
          <a:p>
            <a:pPr marL="457200" indent="-457200">
              <a:buFont typeface="Wingdings 2" pitchFamily="18" charset="2"/>
              <a:buNone/>
              <a:defRPr/>
            </a:pPr>
            <a:endParaRPr lang="en-US" sz="2200" smtClean="0"/>
          </a:p>
          <a:p>
            <a:pPr marL="457200" indent="-457200">
              <a:buFont typeface="Wingdings 2" pitchFamily="18" charset="2"/>
              <a:buNone/>
              <a:defRPr/>
            </a:pPr>
            <a:endParaRPr lang="en-US" sz="2200" smtClean="0"/>
          </a:p>
          <a:p>
            <a:pPr marL="457200" indent="-457200">
              <a:buFont typeface="Wingdings 2" pitchFamily="18" charset="2"/>
              <a:buNone/>
              <a:defRPr/>
            </a:pPr>
            <a:endParaRPr lang="en-US" sz="2200" smtClean="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2362200" y="2133600"/>
          <a:ext cx="6324600" cy="4572000"/>
        </p:xfrm>
        <a:graphic>
          <a:graphicData uri="http://schemas.openxmlformats.org/drawingml/2006/table">
            <a:tbl>
              <a:tblPr firstRow="1" bandRow="1">
                <a:tableStyleId>{5C22544A-7EE6-4342-B048-85BDC9FD1C3A}</a:tableStyleId>
              </a:tblPr>
              <a:tblGrid>
                <a:gridCol w="3162300"/>
                <a:gridCol w="3162300"/>
              </a:tblGrid>
              <a:tr h="370840">
                <a:tc>
                  <a:txBody>
                    <a:bodyPr/>
                    <a:lstStyle/>
                    <a:p>
                      <a:endParaRPr lang="en-US" smtClean="0"/>
                    </a:p>
                    <a:p>
                      <a:endParaRPr lang="en-US" smtClean="0"/>
                    </a:p>
                    <a:p>
                      <a:endParaRPr lang="en-US" smtClean="0"/>
                    </a:p>
                    <a:p>
                      <a:endParaRPr lang="en-US" smtClean="0">
                        <a:solidFill>
                          <a:srgbClr val="FF0000"/>
                        </a:solidFill>
                      </a:endParaRPr>
                    </a:p>
                    <a:p>
                      <a:endParaRPr lang="en-US" smtClean="0">
                        <a:solidFill>
                          <a:srgbClr val="FF0000"/>
                        </a:solidFill>
                      </a:endParaRPr>
                    </a:p>
                    <a:p>
                      <a:endParaRPr lang="en-US" smtClean="0">
                        <a:solidFill>
                          <a:srgbClr val="FF0000"/>
                        </a:solidFill>
                      </a:endParaRPr>
                    </a:p>
                    <a:p>
                      <a:endParaRPr lang="en-US" smtClean="0">
                        <a:solidFill>
                          <a:srgbClr val="FF0000"/>
                        </a:solidFill>
                      </a:endParaRPr>
                    </a:p>
                    <a:p>
                      <a:endParaRPr lang="en-US"/>
                    </a:p>
                  </a:txBody>
                  <a:tcPr/>
                </a:tc>
                <a:tc>
                  <a:txBody>
                    <a:bodyPr/>
                    <a:lstStyle/>
                    <a:p>
                      <a:endParaRPr lang="en-US"/>
                    </a:p>
                  </a:txBody>
                  <a:tcPr/>
                </a:tc>
              </a:tr>
              <a:tr h="370840">
                <a:tc>
                  <a:txBody>
                    <a:bodyPr/>
                    <a:lstStyle/>
                    <a:p>
                      <a:endParaRPr lang="en-US" smtClean="0"/>
                    </a:p>
                    <a:p>
                      <a:endParaRPr lang="en-US" smtClean="0"/>
                    </a:p>
                    <a:p>
                      <a:endParaRPr lang="en-US" smtClean="0"/>
                    </a:p>
                    <a:p>
                      <a:endParaRPr lang="en-US" smtClean="0"/>
                    </a:p>
                    <a:p>
                      <a:endParaRPr lang="en-US" smtClean="0"/>
                    </a:p>
                    <a:p>
                      <a:endParaRPr lang="en-US" smtClean="0"/>
                    </a:p>
                    <a:p>
                      <a:endParaRPr lang="en-US" smtClean="0"/>
                    </a:p>
                    <a:p>
                      <a:endParaRPr lang="en-US"/>
                    </a:p>
                  </a:txBody>
                  <a:tcPr/>
                </a:tc>
                <a:tc>
                  <a:txBody>
                    <a:bodyPr/>
                    <a:lstStyle/>
                    <a:p>
                      <a:endParaRPr lang="en-US"/>
                    </a:p>
                  </a:txBody>
                  <a:tcPr/>
                </a:tc>
              </a:tr>
            </a:tbl>
          </a:graphicData>
        </a:graphic>
      </p:graphicFrame>
      <p:pic>
        <p:nvPicPr>
          <p:cNvPr id="39949" name="Content Placeholder 3"/>
          <p:cNvPicPr>
            <a:picLocks/>
          </p:cNvPicPr>
          <p:nvPr/>
        </p:nvPicPr>
        <p:blipFill>
          <a:blip r:embed="rId2" cstate="print"/>
          <a:srcRect/>
          <a:stretch>
            <a:fillRect/>
          </a:stretch>
        </p:blipFill>
        <p:spPr bwMode="auto">
          <a:xfrm>
            <a:off x="5638800" y="2209800"/>
            <a:ext cx="2514600" cy="2057400"/>
          </a:xfrm>
          <a:prstGeom prst="rect">
            <a:avLst/>
          </a:prstGeom>
          <a:noFill/>
          <a:ln w="9525">
            <a:noFill/>
            <a:miter lim="800000"/>
            <a:headEnd/>
            <a:tailEnd/>
          </a:ln>
        </p:spPr>
      </p:pic>
      <p:sp>
        <p:nvSpPr>
          <p:cNvPr id="39950" name="Rectangle 3"/>
          <p:cNvSpPr>
            <a:spLocks noChangeArrowheads="1"/>
          </p:cNvSpPr>
          <p:nvPr/>
        </p:nvSpPr>
        <p:spPr bwMode="auto">
          <a:xfrm>
            <a:off x="3276600" y="1676400"/>
            <a:ext cx="4300538" cy="369888"/>
          </a:xfrm>
          <a:prstGeom prst="rect">
            <a:avLst/>
          </a:prstGeom>
          <a:noFill/>
          <a:ln w="9525">
            <a:noFill/>
            <a:miter lim="800000"/>
            <a:headEnd/>
            <a:tailEnd/>
          </a:ln>
        </p:spPr>
        <p:txBody>
          <a:bodyPr wrap="none">
            <a:spAutoFit/>
          </a:bodyPr>
          <a:lstStyle/>
          <a:p>
            <a:pPr algn="just"/>
            <a:r>
              <a:rPr lang="en-US"/>
              <a:t>Real			      Sketched</a:t>
            </a:r>
          </a:p>
        </p:txBody>
      </p:sp>
      <p:sp>
        <p:nvSpPr>
          <p:cNvPr id="5" name="Title 1"/>
          <p:cNvSpPr txBox="1">
            <a:spLocks/>
          </p:cNvSpPr>
          <p:nvPr/>
        </p:nvSpPr>
        <p:spPr>
          <a:xfrm>
            <a:off x="990600" y="0"/>
            <a:ext cx="7543800" cy="1143000"/>
          </a:xfrm>
          <a:prstGeom prst="rect">
            <a:avLst/>
          </a:prstGeom>
        </p:spPr>
        <p:txBody>
          <a:bodyPr anchor="b">
            <a:normAutofit/>
            <a:scene3d>
              <a:camera prst="orthographicFront"/>
              <a:lightRig rig="soft" dir="t">
                <a:rot lat="0" lon="0" rev="2400000"/>
              </a:lightRig>
            </a:scene3d>
            <a:sp3d>
              <a:bevelT w="19050" h="12700"/>
            </a:sp3d>
          </a:bodyPr>
          <a:lstStyle/>
          <a:p>
            <a:pPr marL="53975" indent="-53975" algn="ctr">
              <a:defRPr/>
            </a:pPr>
            <a:r>
              <a:rPr lang="en-US" sz="4600">
                <a:solidFill>
                  <a:srgbClr val="E7EACB"/>
                </a:solidFill>
                <a:effectLst>
                  <a:outerShdw blurRad="38100" dist="25500" dir="5400000" algn="tl" rotWithShape="0">
                    <a:srgbClr val="000000">
                      <a:satMod val="180000"/>
                      <a:alpha val="75000"/>
                    </a:srgbClr>
                  </a:outerShdw>
                </a:effectLst>
                <a:latin typeface="+mj-lt"/>
                <a:ea typeface="+mj-ea"/>
                <a:cs typeface="+mj-cs"/>
              </a:rPr>
              <a:t>Methods: Design</a:t>
            </a:r>
          </a:p>
        </p:txBody>
      </p:sp>
      <p:sp>
        <p:nvSpPr>
          <p:cNvPr id="38928" name="TextBox 6"/>
          <p:cNvSpPr txBox="1">
            <a:spLocks noChangeArrowheads="1"/>
          </p:cNvSpPr>
          <p:nvPr/>
        </p:nvSpPr>
        <p:spPr bwMode="auto">
          <a:xfrm>
            <a:off x="4191000" y="1219200"/>
            <a:ext cx="1752600" cy="369888"/>
          </a:xfrm>
          <a:prstGeom prst="rect">
            <a:avLst/>
          </a:prstGeom>
          <a:noFill/>
          <a:ln w="9525">
            <a:solidFill>
              <a:schemeClr val="accent5"/>
            </a:solidFill>
            <a:miter lim="800000"/>
            <a:headEnd/>
            <a:tailEnd/>
          </a:ln>
        </p:spPr>
        <p:txBody>
          <a:bodyPr>
            <a:spAutoFit/>
          </a:bodyPr>
          <a:lstStyle/>
          <a:p>
            <a:pPr algn="ctr">
              <a:defRPr/>
            </a:pPr>
            <a:r>
              <a:rPr lang="en-US"/>
              <a:t>Principal Actor</a:t>
            </a:r>
          </a:p>
        </p:txBody>
      </p:sp>
      <p:sp>
        <p:nvSpPr>
          <p:cNvPr id="38929" name="TextBox 8"/>
          <p:cNvSpPr txBox="1">
            <a:spLocks noChangeArrowheads="1"/>
          </p:cNvSpPr>
          <p:nvPr/>
        </p:nvSpPr>
        <p:spPr bwMode="auto">
          <a:xfrm rot="16200000">
            <a:off x="456407" y="3810793"/>
            <a:ext cx="990600" cy="646113"/>
          </a:xfrm>
          <a:prstGeom prst="rect">
            <a:avLst/>
          </a:prstGeom>
          <a:noFill/>
          <a:ln w="9525">
            <a:solidFill>
              <a:schemeClr val="accent5"/>
            </a:solidFill>
            <a:miter lim="800000"/>
            <a:headEnd/>
            <a:tailEnd/>
          </a:ln>
        </p:spPr>
        <p:txBody>
          <a:bodyPr>
            <a:spAutoFit/>
          </a:bodyPr>
          <a:lstStyle/>
          <a:p>
            <a:pPr algn="just">
              <a:defRPr/>
            </a:pPr>
            <a:r>
              <a:rPr lang="en-US"/>
              <a:t>Context</a:t>
            </a:r>
          </a:p>
          <a:p>
            <a:pPr algn="just">
              <a:defRPr/>
            </a:pPr>
            <a:r>
              <a:rPr lang="en-US"/>
              <a:t> Scene</a:t>
            </a:r>
          </a:p>
        </p:txBody>
      </p:sp>
      <p:sp>
        <p:nvSpPr>
          <p:cNvPr id="39954" name="TextBox 9"/>
          <p:cNvSpPr txBox="1">
            <a:spLocks noChangeArrowheads="1"/>
          </p:cNvSpPr>
          <p:nvPr/>
        </p:nvSpPr>
        <p:spPr bwMode="auto">
          <a:xfrm rot="-5400000">
            <a:off x="1442244" y="3053556"/>
            <a:ext cx="990600" cy="369888"/>
          </a:xfrm>
          <a:prstGeom prst="rect">
            <a:avLst/>
          </a:prstGeom>
          <a:noFill/>
          <a:ln w="9525">
            <a:noFill/>
            <a:miter lim="800000"/>
            <a:headEnd/>
            <a:tailEnd/>
          </a:ln>
        </p:spPr>
        <p:txBody>
          <a:bodyPr>
            <a:spAutoFit/>
          </a:bodyPr>
          <a:lstStyle/>
          <a:p>
            <a:pPr algn="just"/>
            <a:r>
              <a:rPr lang="en-US"/>
              <a:t>Real</a:t>
            </a:r>
          </a:p>
        </p:txBody>
      </p:sp>
      <p:sp>
        <p:nvSpPr>
          <p:cNvPr id="39955" name="TextBox 10"/>
          <p:cNvSpPr txBox="1">
            <a:spLocks noChangeArrowheads="1"/>
          </p:cNvSpPr>
          <p:nvPr/>
        </p:nvSpPr>
        <p:spPr bwMode="auto">
          <a:xfrm rot="-5400000">
            <a:off x="1371600" y="5410200"/>
            <a:ext cx="1143000" cy="381000"/>
          </a:xfrm>
          <a:prstGeom prst="rect">
            <a:avLst/>
          </a:prstGeom>
          <a:noFill/>
          <a:ln w="9525">
            <a:noFill/>
            <a:miter lim="800000"/>
            <a:headEnd/>
            <a:tailEnd/>
          </a:ln>
        </p:spPr>
        <p:txBody>
          <a:bodyPr>
            <a:spAutoFit/>
          </a:bodyPr>
          <a:lstStyle/>
          <a:p>
            <a:pPr algn="just"/>
            <a:r>
              <a:rPr lang="en-US"/>
              <a:t>Sketched</a:t>
            </a:r>
          </a:p>
        </p:txBody>
      </p:sp>
      <p:pic>
        <p:nvPicPr>
          <p:cNvPr id="39956" name="Picture 11">
            <a:hlinkClick r:id="" action="ppaction://hlinkshowjump?jump=nextslide"/>
          </p:cNvPr>
          <p:cNvPicPr>
            <a:picLocks noChangeAspect="1" noChangeArrowheads="1"/>
          </p:cNvPicPr>
          <p:nvPr/>
        </p:nvPicPr>
        <p:blipFill>
          <a:blip r:embed="rId3" cstate="print"/>
          <a:srcRect/>
          <a:stretch>
            <a:fillRect/>
          </a:stretch>
        </p:blipFill>
        <p:spPr bwMode="auto">
          <a:xfrm>
            <a:off x="2667000" y="2209800"/>
            <a:ext cx="2514600" cy="2057400"/>
          </a:xfrm>
          <a:prstGeom prst="rect">
            <a:avLst/>
          </a:prstGeom>
          <a:noFill/>
          <a:ln w="9525">
            <a:noFill/>
            <a:miter lim="800000"/>
            <a:headEnd/>
            <a:tailEnd/>
          </a:ln>
        </p:spPr>
      </p:pic>
      <p:pic>
        <p:nvPicPr>
          <p:cNvPr id="39957" name="Picture 12"/>
          <p:cNvPicPr>
            <a:picLocks noChangeAspect="1" noChangeArrowheads="1"/>
          </p:cNvPicPr>
          <p:nvPr/>
        </p:nvPicPr>
        <p:blipFill>
          <a:blip r:embed="rId4" cstate="print"/>
          <a:srcRect/>
          <a:stretch>
            <a:fillRect/>
          </a:stretch>
        </p:blipFill>
        <p:spPr bwMode="auto">
          <a:xfrm>
            <a:off x="5638800" y="4495800"/>
            <a:ext cx="2514600" cy="2057400"/>
          </a:xfrm>
          <a:prstGeom prst="rect">
            <a:avLst/>
          </a:prstGeom>
          <a:noFill/>
          <a:ln w="9525">
            <a:noFill/>
            <a:miter lim="800000"/>
            <a:headEnd/>
            <a:tailEnd/>
          </a:ln>
        </p:spPr>
      </p:pic>
      <p:pic>
        <p:nvPicPr>
          <p:cNvPr id="39958" name="Picture 13"/>
          <p:cNvPicPr>
            <a:picLocks noChangeAspect="1" noChangeArrowheads="1"/>
          </p:cNvPicPr>
          <p:nvPr/>
        </p:nvPicPr>
        <p:blipFill>
          <a:blip r:embed="rId5" cstate="print"/>
          <a:srcRect/>
          <a:stretch>
            <a:fillRect/>
          </a:stretch>
        </p:blipFill>
        <p:spPr bwMode="auto">
          <a:xfrm>
            <a:off x="2667000" y="4648200"/>
            <a:ext cx="2514600" cy="2057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lang="en-US" smtClean="0"/>
              <a:t>Methods: Materials</a:t>
            </a:r>
            <a:endParaRPr lang="en-US"/>
          </a:p>
        </p:txBody>
      </p:sp>
      <p:sp>
        <p:nvSpPr>
          <p:cNvPr id="40963" name="Content Placeholder 2"/>
          <p:cNvSpPr>
            <a:spLocks noGrp="1"/>
          </p:cNvSpPr>
          <p:nvPr>
            <p:ph idx="1"/>
          </p:nvPr>
        </p:nvSpPr>
        <p:spPr/>
        <p:txBody>
          <a:bodyPr/>
          <a:lstStyle/>
          <a:p>
            <a:r>
              <a:rPr lang="en-US" smtClean="0"/>
              <a:t>Experimental Pictures:</a:t>
            </a:r>
          </a:p>
          <a:p>
            <a:pPr algn="ctr">
              <a:buFont typeface="Wingdings 2" pitchFamily="18" charset="2"/>
              <a:buNone/>
            </a:pPr>
            <a:r>
              <a:rPr lang="en-US" sz="2000" smtClean="0"/>
              <a:t>Real Actor/Real Context</a:t>
            </a:r>
          </a:p>
        </p:txBody>
      </p:sp>
      <p:pic>
        <p:nvPicPr>
          <p:cNvPr id="40964" name="Picture 3"/>
          <p:cNvPicPr>
            <a:picLocks noChangeAspect="1" noChangeArrowheads="1"/>
          </p:cNvPicPr>
          <p:nvPr/>
        </p:nvPicPr>
        <p:blipFill>
          <a:blip r:embed="rId2" cstate="print"/>
          <a:srcRect/>
          <a:stretch>
            <a:fillRect/>
          </a:stretch>
        </p:blipFill>
        <p:spPr bwMode="auto">
          <a:xfrm>
            <a:off x="1905000" y="2743200"/>
            <a:ext cx="5429250" cy="3765550"/>
          </a:xfrm>
          <a:prstGeom prst="rect">
            <a:avLst/>
          </a:prstGeom>
          <a:noFill/>
          <a:ln w="9525">
            <a:noFill/>
            <a:miter lim="800000"/>
            <a:headEnd/>
            <a:tailEnd/>
          </a:ln>
        </p:spPr>
      </p:pic>
      <p:sp>
        <p:nvSpPr>
          <p:cNvPr id="5" name="Right Arrow 4">
            <a:hlinkClick r:id="" action="ppaction://hlinkshowjump?jump=nextslide"/>
          </p:cNvPr>
          <p:cNvSpPr/>
          <p:nvPr/>
        </p:nvSpPr>
        <p:spPr>
          <a:xfrm>
            <a:off x="7772400" y="5715000"/>
            <a:ext cx="977900" cy="4841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2362200" y="2133600"/>
          <a:ext cx="6324600" cy="4572000"/>
        </p:xfrm>
        <a:graphic>
          <a:graphicData uri="http://schemas.openxmlformats.org/drawingml/2006/table">
            <a:tbl>
              <a:tblPr firstRow="1" bandRow="1">
                <a:tableStyleId>{5C22544A-7EE6-4342-B048-85BDC9FD1C3A}</a:tableStyleId>
              </a:tblPr>
              <a:tblGrid>
                <a:gridCol w="3162300"/>
                <a:gridCol w="3162300"/>
              </a:tblGrid>
              <a:tr h="370840">
                <a:tc>
                  <a:txBody>
                    <a:bodyPr/>
                    <a:lstStyle/>
                    <a:p>
                      <a:endParaRPr lang="en-US" smtClean="0"/>
                    </a:p>
                    <a:p>
                      <a:endParaRPr lang="en-US" smtClean="0"/>
                    </a:p>
                    <a:p>
                      <a:endParaRPr lang="en-US" smtClean="0"/>
                    </a:p>
                    <a:p>
                      <a:endParaRPr lang="en-US" smtClean="0">
                        <a:solidFill>
                          <a:srgbClr val="FF0000"/>
                        </a:solidFill>
                      </a:endParaRPr>
                    </a:p>
                    <a:p>
                      <a:endParaRPr lang="en-US" smtClean="0">
                        <a:solidFill>
                          <a:srgbClr val="FF0000"/>
                        </a:solidFill>
                      </a:endParaRPr>
                    </a:p>
                    <a:p>
                      <a:endParaRPr lang="en-US" smtClean="0">
                        <a:solidFill>
                          <a:srgbClr val="FF0000"/>
                        </a:solidFill>
                      </a:endParaRPr>
                    </a:p>
                    <a:p>
                      <a:endParaRPr lang="en-US" smtClean="0">
                        <a:solidFill>
                          <a:srgbClr val="FF0000"/>
                        </a:solidFill>
                      </a:endParaRPr>
                    </a:p>
                    <a:p>
                      <a:endParaRPr lang="en-US"/>
                    </a:p>
                  </a:txBody>
                  <a:tcPr/>
                </a:tc>
                <a:tc>
                  <a:txBody>
                    <a:bodyPr/>
                    <a:lstStyle/>
                    <a:p>
                      <a:endParaRPr lang="en-US"/>
                    </a:p>
                  </a:txBody>
                  <a:tcPr/>
                </a:tc>
              </a:tr>
              <a:tr h="370840">
                <a:tc>
                  <a:txBody>
                    <a:bodyPr/>
                    <a:lstStyle/>
                    <a:p>
                      <a:endParaRPr lang="en-US" smtClean="0"/>
                    </a:p>
                    <a:p>
                      <a:endParaRPr lang="en-US" smtClean="0"/>
                    </a:p>
                    <a:p>
                      <a:endParaRPr lang="en-US" smtClean="0"/>
                    </a:p>
                    <a:p>
                      <a:endParaRPr lang="en-US" smtClean="0"/>
                    </a:p>
                    <a:p>
                      <a:endParaRPr lang="en-US" smtClean="0"/>
                    </a:p>
                    <a:p>
                      <a:endParaRPr lang="en-US" smtClean="0"/>
                    </a:p>
                    <a:p>
                      <a:endParaRPr lang="en-US" smtClean="0"/>
                    </a:p>
                    <a:p>
                      <a:endParaRPr lang="en-US"/>
                    </a:p>
                  </a:txBody>
                  <a:tcPr/>
                </a:tc>
                <a:tc>
                  <a:txBody>
                    <a:bodyPr/>
                    <a:lstStyle/>
                    <a:p>
                      <a:endParaRPr lang="en-US"/>
                    </a:p>
                  </a:txBody>
                  <a:tcPr/>
                </a:tc>
              </a:tr>
            </a:tbl>
          </a:graphicData>
        </a:graphic>
      </p:graphicFrame>
      <p:pic>
        <p:nvPicPr>
          <p:cNvPr id="41997" name="Content Placeholder 3">
            <a:hlinkClick r:id="" action="ppaction://hlinkshowjump?jump=nextslide"/>
          </p:cNvPr>
          <p:cNvPicPr>
            <a:picLocks/>
          </p:cNvPicPr>
          <p:nvPr/>
        </p:nvPicPr>
        <p:blipFill>
          <a:blip r:embed="rId2" cstate="print"/>
          <a:srcRect/>
          <a:stretch>
            <a:fillRect/>
          </a:stretch>
        </p:blipFill>
        <p:spPr bwMode="auto">
          <a:xfrm>
            <a:off x="5638800" y="2209800"/>
            <a:ext cx="2514600" cy="2057400"/>
          </a:xfrm>
          <a:prstGeom prst="rect">
            <a:avLst/>
          </a:prstGeom>
          <a:noFill/>
          <a:ln w="9525">
            <a:noFill/>
            <a:miter lim="800000"/>
            <a:headEnd/>
            <a:tailEnd/>
          </a:ln>
        </p:spPr>
      </p:pic>
      <p:sp>
        <p:nvSpPr>
          <p:cNvPr id="41998" name="Rectangle 3"/>
          <p:cNvSpPr>
            <a:spLocks noChangeArrowheads="1"/>
          </p:cNvSpPr>
          <p:nvPr/>
        </p:nvSpPr>
        <p:spPr bwMode="auto">
          <a:xfrm>
            <a:off x="3276600" y="1676400"/>
            <a:ext cx="4300538" cy="369888"/>
          </a:xfrm>
          <a:prstGeom prst="rect">
            <a:avLst/>
          </a:prstGeom>
          <a:noFill/>
          <a:ln w="9525">
            <a:noFill/>
            <a:miter lim="800000"/>
            <a:headEnd/>
            <a:tailEnd/>
          </a:ln>
        </p:spPr>
        <p:txBody>
          <a:bodyPr wrap="none">
            <a:spAutoFit/>
          </a:bodyPr>
          <a:lstStyle/>
          <a:p>
            <a:pPr algn="just"/>
            <a:r>
              <a:rPr lang="en-US"/>
              <a:t>Real			      Sketched</a:t>
            </a:r>
          </a:p>
        </p:txBody>
      </p:sp>
      <p:sp>
        <p:nvSpPr>
          <p:cNvPr id="5" name="Title 1"/>
          <p:cNvSpPr txBox="1">
            <a:spLocks/>
          </p:cNvSpPr>
          <p:nvPr/>
        </p:nvSpPr>
        <p:spPr>
          <a:xfrm>
            <a:off x="990600" y="0"/>
            <a:ext cx="7543800" cy="1143000"/>
          </a:xfrm>
          <a:prstGeom prst="rect">
            <a:avLst/>
          </a:prstGeom>
        </p:spPr>
        <p:txBody>
          <a:bodyPr anchor="b">
            <a:normAutofit/>
            <a:scene3d>
              <a:camera prst="orthographicFront"/>
              <a:lightRig rig="soft" dir="t">
                <a:rot lat="0" lon="0" rev="2400000"/>
              </a:lightRig>
            </a:scene3d>
            <a:sp3d>
              <a:bevelT w="19050" h="12700"/>
            </a:sp3d>
          </a:bodyPr>
          <a:lstStyle/>
          <a:p>
            <a:pPr marL="53975" indent="-53975" algn="ctr">
              <a:defRPr/>
            </a:pPr>
            <a:r>
              <a:rPr lang="en-US" sz="4600">
                <a:solidFill>
                  <a:srgbClr val="E7EACB"/>
                </a:solidFill>
                <a:effectLst>
                  <a:outerShdw blurRad="38100" dist="25500" dir="5400000" algn="tl" rotWithShape="0">
                    <a:srgbClr val="000000">
                      <a:satMod val="180000"/>
                      <a:alpha val="75000"/>
                    </a:srgbClr>
                  </a:outerShdw>
                </a:effectLst>
                <a:latin typeface="+mj-lt"/>
                <a:ea typeface="+mj-ea"/>
                <a:cs typeface="+mj-cs"/>
              </a:rPr>
              <a:t>Methods: Design</a:t>
            </a:r>
          </a:p>
        </p:txBody>
      </p:sp>
      <p:sp>
        <p:nvSpPr>
          <p:cNvPr id="38928" name="TextBox 6"/>
          <p:cNvSpPr txBox="1">
            <a:spLocks noChangeArrowheads="1"/>
          </p:cNvSpPr>
          <p:nvPr/>
        </p:nvSpPr>
        <p:spPr bwMode="auto">
          <a:xfrm>
            <a:off x="4191000" y="1219200"/>
            <a:ext cx="1752600" cy="369888"/>
          </a:xfrm>
          <a:prstGeom prst="rect">
            <a:avLst/>
          </a:prstGeom>
          <a:noFill/>
          <a:ln w="9525">
            <a:solidFill>
              <a:schemeClr val="accent5"/>
            </a:solidFill>
            <a:miter lim="800000"/>
            <a:headEnd/>
            <a:tailEnd/>
          </a:ln>
        </p:spPr>
        <p:txBody>
          <a:bodyPr>
            <a:spAutoFit/>
          </a:bodyPr>
          <a:lstStyle/>
          <a:p>
            <a:pPr algn="ctr">
              <a:defRPr/>
            </a:pPr>
            <a:r>
              <a:rPr lang="en-US"/>
              <a:t>Principal Actor</a:t>
            </a:r>
          </a:p>
        </p:txBody>
      </p:sp>
      <p:sp>
        <p:nvSpPr>
          <p:cNvPr id="38929" name="TextBox 8"/>
          <p:cNvSpPr txBox="1">
            <a:spLocks noChangeArrowheads="1"/>
          </p:cNvSpPr>
          <p:nvPr/>
        </p:nvSpPr>
        <p:spPr bwMode="auto">
          <a:xfrm rot="16200000">
            <a:off x="456407" y="3810793"/>
            <a:ext cx="990600" cy="646113"/>
          </a:xfrm>
          <a:prstGeom prst="rect">
            <a:avLst/>
          </a:prstGeom>
          <a:noFill/>
          <a:ln w="9525">
            <a:solidFill>
              <a:schemeClr val="accent5"/>
            </a:solidFill>
            <a:miter lim="800000"/>
            <a:headEnd/>
            <a:tailEnd/>
          </a:ln>
        </p:spPr>
        <p:txBody>
          <a:bodyPr>
            <a:spAutoFit/>
          </a:bodyPr>
          <a:lstStyle/>
          <a:p>
            <a:pPr algn="just">
              <a:defRPr/>
            </a:pPr>
            <a:r>
              <a:rPr lang="en-US"/>
              <a:t>Context</a:t>
            </a:r>
          </a:p>
          <a:p>
            <a:pPr algn="just">
              <a:defRPr/>
            </a:pPr>
            <a:r>
              <a:rPr lang="en-US"/>
              <a:t> Scene</a:t>
            </a:r>
          </a:p>
        </p:txBody>
      </p:sp>
      <p:sp>
        <p:nvSpPr>
          <p:cNvPr id="42002" name="TextBox 9"/>
          <p:cNvSpPr txBox="1">
            <a:spLocks noChangeArrowheads="1"/>
          </p:cNvSpPr>
          <p:nvPr/>
        </p:nvSpPr>
        <p:spPr bwMode="auto">
          <a:xfrm rot="-5400000">
            <a:off x="1442244" y="3053556"/>
            <a:ext cx="990600" cy="369888"/>
          </a:xfrm>
          <a:prstGeom prst="rect">
            <a:avLst/>
          </a:prstGeom>
          <a:noFill/>
          <a:ln w="9525">
            <a:noFill/>
            <a:miter lim="800000"/>
            <a:headEnd/>
            <a:tailEnd/>
          </a:ln>
        </p:spPr>
        <p:txBody>
          <a:bodyPr>
            <a:spAutoFit/>
          </a:bodyPr>
          <a:lstStyle/>
          <a:p>
            <a:pPr algn="just"/>
            <a:r>
              <a:rPr lang="en-US"/>
              <a:t>Real</a:t>
            </a:r>
          </a:p>
        </p:txBody>
      </p:sp>
      <p:sp>
        <p:nvSpPr>
          <p:cNvPr id="42003" name="TextBox 10"/>
          <p:cNvSpPr txBox="1">
            <a:spLocks noChangeArrowheads="1"/>
          </p:cNvSpPr>
          <p:nvPr/>
        </p:nvSpPr>
        <p:spPr bwMode="auto">
          <a:xfrm rot="-5400000">
            <a:off x="1371600" y="5410200"/>
            <a:ext cx="1143000" cy="381000"/>
          </a:xfrm>
          <a:prstGeom prst="rect">
            <a:avLst/>
          </a:prstGeom>
          <a:noFill/>
          <a:ln w="9525">
            <a:noFill/>
            <a:miter lim="800000"/>
            <a:headEnd/>
            <a:tailEnd/>
          </a:ln>
        </p:spPr>
        <p:txBody>
          <a:bodyPr>
            <a:spAutoFit/>
          </a:bodyPr>
          <a:lstStyle/>
          <a:p>
            <a:pPr algn="just"/>
            <a:r>
              <a:rPr lang="en-US"/>
              <a:t>Sketched</a:t>
            </a:r>
          </a:p>
        </p:txBody>
      </p:sp>
      <p:pic>
        <p:nvPicPr>
          <p:cNvPr id="42004" name="Picture 11"/>
          <p:cNvPicPr>
            <a:picLocks noChangeAspect="1" noChangeArrowheads="1"/>
          </p:cNvPicPr>
          <p:nvPr/>
        </p:nvPicPr>
        <p:blipFill>
          <a:blip r:embed="rId3" cstate="print"/>
          <a:srcRect/>
          <a:stretch>
            <a:fillRect/>
          </a:stretch>
        </p:blipFill>
        <p:spPr bwMode="auto">
          <a:xfrm>
            <a:off x="2667000" y="2209800"/>
            <a:ext cx="2514600" cy="2057400"/>
          </a:xfrm>
          <a:prstGeom prst="rect">
            <a:avLst/>
          </a:prstGeom>
          <a:noFill/>
          <a:ln w="9525">
            <a:noFill/>
            <a:miter lim="800000"/>
            <a:headEnd/>
            <a:tailEnd/>
          </a:ln>
        </p:spPr>
      </p:pic>
      <p:pic>
        <p:nvPicPr>
          <p:cNvPr id="42005" name="Picture 12"/>
          <p:cNvPicPr>
            <a:picLocks noChangeAspect="1" noChangeArrowheads="1"/>
          </p:cNvPicPr>
          <p:nvPr/>
        </p:nvPicPr>
        <p:blipFill>
          <a:blip r:embed="rId4" cstate="print"/>
          <a:srcRect/>
          <a:stretch>
            <a:fillRect/>
          </a:stretch>
        </p:blipFill>
        <p:spPr bwMode="auto">
          <a:xfrm>
            <a:off x="5638800" y="4495800"/>
            <a:ext cx="2514600" cy="2057400"/>
          </a:xfrm>
          <a:prstGeom prst="rect">
            <a:avLst/>
          </a:prstGeom>
          <a:noFill/>
          <a:ln w="9525">
            <a:noFill/>
            <a:miter lim="800000"/>
            <a:headEnd/>
            <a:tailEnd/>
          </a:ln>
        </p:spPr>
      </p:pic>
      <p:pic>
        <p:nvPicPr>
          <p:cNvPr id="42006" name="Picture 13"/>
          <p:cNvPicPr>
            <a:picLocks noChangeAspect="1" noChangeArrowheads="1"/>
          </p:cNvPicPr>
          <p:nvPr/>
        </p:nvPicPr>
        <p:blipFill>
          <a:blip r:embed="rId5" cstate="print"/>
          <a:srcRect/>
          <a:stretch>
            <a:fillRect/>
          </a:stretch>
        </p:blipFill>
        <p:spPr bwMode="auto">
          <a:xfrm>
            <a:off x="2667000" y="4648200"/>
            <a:ext cx="2514600" cy="2057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lang="en-US" smtClean="0"/>
              <a:t>Methods: Materials</a:t>
            </a:r>
            <a:endParaRPr lang="en-US"/>
          </a:p>
        </p:txBody>
      </p:sp>
      <p:sp>
        <p:nvSpPr>
          <p:cNvPr id="43011" name="Content Placeholder 2"/>
          <p:cNvSpPr>
            <a:spLocks noGrp="1"/>
          </p:cNvSpPr>
          <p:nvPr>
            <p:ph idx="1"/>
          </p:nvPr>
        </p:nvSpPr>
        <p:spPr/>
        <p:txBody>
          <a:bodyPr/>
          <a:lstStyle/>
          <a:p>
            <a:r>
              <a:rPr lang="en-US" smtClean="0"/>
              <a:t>Experimental Pictures:</a:t>
            </a:r>
          </a:p>
          <a:p>
            <a:pPr algn="ctr">
              <a:buFont typeface="Wingdings 2" pitchFamily="18" charset="2"/>
              <a:buNone/>
            </a:pPr>
            <a:r>
              <a:rPr lang="en-US" sz="2000" smtClean="0"/>
              <a:t>Sketched Actor/ Real Context</a:t>
            </a:r>
          </a:p>
        </p:txBody>
      </p:sp>
      <p:pic>
        <p:nvPicPr>
          <p:cNvPr id="43012" name="Picture 3"/>
          <p:cNvPicPr>
            <a:picLocks noChangeAspect="1" noChangeArrowheads="1"/>
          </p:cNvPicPr>
          <p:nvPr/>
        </p:nvPicPr>
        <p:blipFill>
          <a:blip r:embed="rId2" cstate="print"/>
          <a:srcRect/>
          <a:stretch>
            <a:fillRect/>
          </a:stretch>
        </p:blipFill>
        <p:spPr bwMode="auto">
          <a:xfrm>
            <a:off x="2133600" y="2743200"/>
            <a:ext cx="5095875" cy="3535363"/>
          </a:xfrm>
          <a:prstGeom prst="rect">
            <a:avLst/>
          </a:prstGeom>
          <a:noFill/>
          <a:ln w="9525">
            <a:noFill/>
            <a:miter lim="800000"/>
            <a:headEnd/>
            <a:tailEnd/>
          </a:ln>
        </p:spPr>
      </p:pic>
      <p:sp>
        <p:nvSpPr>
          <p:cNvPr id="5" name="Right Arrow 4">
            <a:hlinkClick r:id="" action="ppaction://hlinkshowjump?jump=nextslide"/>
          </p:cNvPr>
          <p:cNvSpPr/>
          <p:nvPr/>
        </p:nvSpPr>
        <p:spPr>
          <a:xfrm>
            <a:off x="7772400" y="5715000"/>
            <a:ext cx="977900" cy="4841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2362200" y="2133600"/>
          <a:ext cx="6324600" cy="4572000"/>
        </p:xfrm>
        <a:graphic>
          <a:graphicData uri="http://schemas.openxmlformats.org/drawingml/2006/table">
            <a:tbl>
              <a:tblPr firstRow="1" bandRow="1">
                <a:tableStyleId>{5C22544A-7EE6-4342-B048-85BDC9FD1C3A}</a:tableStyleId>
              </a:tblPr>
              <a:tblGrid>
                <a:gridCol w="3162300"/>
                <a:gridCol w="3162300"/>
              </a:tblGrid>
              <a:tr h="370840">
                <a:tc>
                  <a:txBody>
                    <a:bodyPr/>
                    <a:lstStyle/>
                    <a:p>
                      <a:endParaRPr lang="en-US" smtClean="0"/>
                    </a:p>
                    <a:p>
                      <a:endParaRPr lang="en-US" smtClean="0"/>
                    </a:p>
                    <a:p>
                      <a:endParaRPr lang="en-US" smtClean="0"/>
                    </a:p>
                    <a:p>
                      <a:endParaRPr lang="en-US" smtClean="0">
                        <a:solidFill>
                          <a:srgbClr val="FF0000"/>
                        </a:solidFill>
                      </a:endParaRPr>
                    </a:p>
                    <a:p>
                      <a:endParaRPr lang="en-US" smtClean="0">
                        <a:solidFill>
                          <a:srgbClr val="FF0000"/>
                        </a:solidFill>
                      </a:endParaRPr>
                    </a:p>
                    <a:p>
                      <a:endParaRPr lang="en-US" smtClean="0">
                        <a:solidFill>
                          <a:srgbClr val="FF0000"/>
                        </a:solidFill>
                      </a:endParaRPr>
                    </a:p>
                    <a:p>
                      <a:endParaRPr lang="en-US" smtClean="0">
                        <a:solidFill>
                          <a:srgbClr val="FF0000"/>
                        </a:solidFill>
                      </a:endParaRPr>
                    </a:p>
                    <a:p>
                      <a:endParaRPr lang="en-US"/>
                    </a:p>
                  </a:txBody>
                  <a:tcPr/>
                </a:tc>
                <a:tc>
                  <a:txBody>
                    <a:bodyPr/>
                    <a:lstStyle/>
                    <a:p>
                      <a:endParaRPr lang="en-US"/>
                    </a:p>
                  </a:txBody>
                  <a:tcPr/>
                </a:tc>
              </a:tr>
              <a:tr h="370840">
                <a:tc>
                  <a:txBody>
                    <a:bodyPr/>
                    <a:lstStyle/>
                    <a:p>
                      <a:endParaRPr lang="en-US" smtClean="0"/>
                    </a:p>
                    <a:p>
                      <a:endParaRPr lang="en-US" smtClean="0"/>
                    </a:p>
                    <a:p>
                      <a:endParaRPr lang="en-US" smtClean="0"/>
                    </a:p>
                    <a:p>
                      <a:endParaRPr lang="en-US" smtClean="0"/>
                    </a:p>
                    <a:p>
                      <a:endParaRPr lang="en-US" smtClean="0"/>
                    </a:p>
                    <a:p>
                      <a:endParaRPr lang="en-US" smtClean="0"/>
                    </a:p>
                    <a:p>
                      <a:endParaRPr lang="en-US" smtClean="0"/>
                    </a:p>
                    <a:p>
                      <a:endParaRPr lang="en-US"/>
                    </a:p>
                  </a:txBody>
                  <a:tcPr/>
                </a:tc>
                <a:tc>
                  <a:txBody>
                    <a:bodyPr/>
                    <a:lstStyle/>
                    <a:p>
                      <a:endParaRPr lang="en-US"/>
                    </a:p>
                  </a:txBody>
                  <a:tcPr/>
                </a:tc>
              </a:tr>
            </a:tbl>
          </a:graphicData>
        </a:graphic>
      </p:graphicFrame>
      <p:pic>
        <p:nvPicPr>
          <p:cNvPr id="44045" name="Content Placeholder 3"/>
          <p:cNvPicPr>
            <a:picLocks/>
          </p:cNvPicPr>
          <p:nvPr/>
        </p:nvPicPr>
        <p:blipFill>
          <a:blip r:embed="rId2" cstate="print"/>
          <a:srcRect/>
          <a:stretch>
            <a:fillRect/>
          </a:stretch>
        </p:blipFill>
        <p:spPr bwMode="auto">
          <a:xfrm>
            <a:off x="5638800" y="2209800"/>
            <a:ext cx="2514600" cy="2057400"/>
          </a:xfrm>
          <a:prstGeom prst="rect">
            <a:avLst/>
          </a:prstGeom>
          <a:noFill/>
          <a:ln w="9525">
            <a:noFill/>
            <a:miter lim="800000"/>
            <a:headEnd/>
            <a:tailEnd/>
          </a:ln>
        </p:spPr>
      </p:pic>
      <p:sp>
        <p:nvSpPr>
          <p:cNvPr id="44046" name="Rectangle 3"/>
          <p:cNvSpPr>
            <a:spLocks noChangeArrowheads="1"/>
          </p:cNvSpPr>
          <p:nvPr/>
        </p:nvSpPr>
        <p:spPr bwMode="auto">
          <a:xfrm>
            <a:off x="3276600" y="1676400"/>
            <a:ext cx="4300538" cy="369888"/>
          </a:xfrm>
          <a:prstGeom prst="rect">
            <a:avLst/>
          </a:prstGeom>
          <a:noFill/>
          <a:ln w="9525">
            <a:noFill/>
            <a:miter lim="800000"/>
            <a:headEnd/>
            <a:tailEnd/>
          </a:ln>
        </p:spPr>
        <p:txBody>
          <a:bodyPr wrap="none">
            <a:spAutoFit/>
          </a:bodyPr>
          <a:lstStyle/>
          <a:p>
            <a:pPr algn="just"/>
            <a:r>
              <a:rPr lang="en-US"/>
              <a:t>Real			      Sketched</a:t>
            </a:r>
          </a:p>
        </p:txBody>
      </p:sp>
      <p:sp>
        <p:nvSpPr>
          <p:cNvPr id="5" name="Title 1"/>
          <p:cNvSpPr txBox="1">
            <a:spLocks/>
          </p:cNvSpPr>
          <p:nvPr/>
        </p:nvSpPr>
        <p:spPr>
          <a:xfrm>
            <a:off x="990600" y="0"/>
            <a:ext cx="7543800" cy="1143000"/>
          </a:xfrm>
          <a:prstGeom prst="rect">
            <a:avLst/>
          </a:prstGeom>
        </p:spPr>
        <p:txBody>
          <a:bodyPr anchor="b">
            <a:normAutofit/>
            <a:scene3d>
              <a:camera prst="orthographicFront"/>
              <a:lightRig rig="soft" dir="t">
                <a:rot lat="0" lon="0" rev="2400000"/>
              </a:lightRig>
            </a:scene3d>
            <a:sp3d>
              <a:bevelT w="19050" h="12700"/>
            </a:sp3d>
          </a:bodyPr>
          <a:lstStyle/>
          <a:p>
            <a:pPr marL="53975" indent="-53975" algn="ctr">
              <a:defRPr/>
            </a:pPr>
            <a:r>
              <a:rPr lang="en-US" sz="4600">
                <a:solidFill>
                  <a:srgbClr val="E7EACB"/>
                </a:solidFill>
                <a:effectLst>
                  <a:outerShdw blurRad="38100" dist="25500" dir="5400000" algn="tl" rotWithShape="0">
                    <a:srgbClr val="000000">
                      <a:satMod val="180000"/>
                      <a:alpha val="75000"/>
                    </a:srgbClr>
                  </a:outerShdw>
                </a:effectLst>
                <a:latin typeface="+mj-lt"/>
                <a:ea typeface="+mj-ea"/>
                <a:cs typeface="+mj-cs"/>
              </a:rPr>
              <a:t>Methods: Design</a:t>
            </a:r>
          </a:p>
        </p:txBody>
      </p:sp>
      <p:sp>
        <p:nvSpPr>
          <p:cNvPr id="38928" name="TextBox 6"/>
          <p:cNvSpPr txBox="1">
            <a:spLocks noChangeArrowheads="1"/>
          </p:cNvSpPr>
          <p:nvPr/>
        </p:nvSpPr>
        <p:spPr bwMode="auto">
          <a:xfrm>
            <a:off x="4191000" y="1219200"/>
            <a:ext cx="1752600" cy="369888"/>
          </a:xfrm>
          <a:prstGeom prst="rect">
            <a:avLst/>
          </a:prstGeom>
          <a:noFill/>
          <a:ln w="9525">
            <a:solidFill>
              <a:schemeClr val="accent5"/>
            </a:solidFill>
            <a:miter lim="800000"/>
            <a:headEnd/>
            <a:tailEnd/>
          </a:ln>
        </p:spPr>
        <p:txBody>
          <a:bodyPr>
            <a:spAutoFit/>
          </a:bodyPr>
          <a:lstStyle/>
          <a:p>
            <a:pPr algn="ctr">
              <a:defRPr/>
            </a:pPr>
            <a:r>
              <a:rPr lang="en-US"/>
              <a:t>Principal Actor</a:t>
            </a:r>
          </a:p>
        </p:txBody>
      </p:sp>
      <p:sp>
        <p:nvSpPr>
          <p:cNvPr id="38929" name="TextBox 8"/>
          <p:cNvSpPr txBox="1">
            <a:spLocks noChangeArrowheads="1"/>
          </p:cNvSpPr>
          <p:nvPr/>
        </p:nvSpPr>
        <p:spPr bwMode="auto">
          <a:xfrm rot="16200000">
            <a:off x="456407" y="3810793"/>
            <a:ext cx="990600" cy="646113"/>
          </a:xfrm>
          <a:prstGeom prst="rect">
            <a:avLst/>
          </a:prstGeom>
          <a:noFill/>
          <a:ln w="9525">
            <a:solidFill>
              <a:schemeClr val="accent5"/>
            </a:solidFill>
            <a:miter lim="800000"/>
            <a:headEnd/>
            <a:tailEnd/>
          </a:ln>
        </p:spPr>
        <p:txBody>
          <a:bodyPr>
            <a:spAutoFit/>
          </a:bodyPr>
          <a:lstStyle/>
          <a:p>
            <a:pPr algn="just">
              <a:defRPr/>
            </a:pPr>
            <a:r>
              <a:rPr lang="en-US"/>
              <a:t>Context</a:t>
            </a:r>
          </a:p>
          <a:p>
            <a:pPr algn="just">
              <a:defRPr/>
            </a:pPr>
            <a:r>
              <a:rPr lang="en-US"/>
              <a:t> Scene</a:t>
            </a:r>
          </a:p>
        </p:txBody>
      </p:sp>
      <p:sp>
        <p:nvSpPr>
          <p:cNvPr id="44050" name="TextBox 9"/>
          <p:cNvSpPr txBox="1">
            <a:spLocks noChangeArrowheads="1"/>
          </p:cNvSpPr>
          <p:nvPr/>
        </p:nvSpPr>
        <p:spPr bwMode="auto">
          <a:xfrm rot="-5400000">
            <a:off x="1442244" y="3053556"/>
            <a:ext cx="990600" cy="369888"/>
          </a:xfrm>
          <a:prstGeom prst="rect">
            <a:avLst/>
          </a:prstGeom>
          <a:noFill/>
          <a:ln w="9525">
            <a:noFill/>
            <a:miter lim="800000"/>
            <a:headEnd/>
            <a:tailEnd/>
          </a:ln>
        </p:spPr>
        <p:txBody>
          <a:bodyPr>
            <a:spAutoFit/>
          </a:bodyPr>
          <a:lstStyle/>
          <a:p>
            <a:pPr algn="just"/>
            <a:r>
              <a:rPr lang="en-US"/>
              <a:t>Real</a:t>
            </a:r>
          </a:p>
        </p:txBody>
      </p:sp>
      <p:sp>
        <p:nvSpPr>
          <p:cNvPr id="44051" name="TextBox 10"/>
          <p:cNvSpPr txBox="1">
            <a:spLocks noChangeArrowheads="1"/>
          </p:cNvSpPr>
          <p:nvPr/>
        </p:nvSpPr>
        <p:spPr bwMode="auto">
          <a:xfrm rot="-5400000">
            <a:off x="1371600" y="5410200"/>
            <a:ext cx="1143000" cy="381000"/>
          </a:xfrm>
          <a:prstGeom prst="rect">
            <a:avLst/>
          </a:prstGeom>
          <a:noFill/>
          <a:ln w="9525">
            <a:noFill/>
            <a:miter lim="800000"/>
            <a:headEnd/>
            <a:tailEnd/>
          </a:ln>
        </p:spPr>
        <p:txBody>
          <a:bodyPr>
            <a:spAutoFit/>
          </a:bodyPr>
          <a:lstStyle/>
          <a:p>
            <a:pPr algn="just"/>
            <a:r>
              <a:rPr lang="en-US"/>
              <a:t>Sketched</a:t>
            </a:r>
          </a:p>
        </p:txBody>
      </p:sp>
      <p:pic>
        <p:nvPicPr>
          <p:cNvPr id="44052" name="Picture 11"/>
          <p:cNvPicPr>
            <a:picLocks noChangeAspect="1" noChangeArrowheads="1"/>
          </p:cNvPicPr>
          <p:nvPr/>
        </p:nvPicPr>
        <p:blipFill>
          <a:blip r:embed="rId3" cstate="print"/>
          <a:srcRect/>
          <a:stretch>
            <a:fillRect/>
          </a:stretch>
        </p:blipFill>
        <p:spPr bwMode="auto">
          <a:xfrm>
            <a:off x="2667000" y="2209800"/>
            <a:ext cx="2514600" cy="2057400"/>
          </a:xfrm>
          <a:prstGeom prst="rect">
            <a:avLst/>
          </a:prstGeom>
          <a:noFill/>
          <a:ln w="9525">
            <a:noFill/>
            <a:miter lim="800000"/>
            <a:headEnd/>
            <a:tailEnd/>
          </a:ln>
        </p:spPr>
      </p:pic>
      <p:pic>
        <p:nvPicPr>
          <p:cNvPr id="44053" name="Picture 12"/>
          <p:cNvPicPr>
            <a:picLocks noChangeAspect="1" noChangeArrowheads="1"/>
          </p:cNvPicPr>
          <p:nvPr/>
        </p:nvPicPr>
        <p:blipFill>
          <a:blip r:embed="rId4" cstate="print"/>
          <a:srcRect/>
          <a:stretch>
            <a:fillRect/>
          </a:stretch>
        </p:blipFill>
        <p:spPr bwMode="auto">
          <a:xfrm>
            <a:off x="5638800" y="4495800"/>
            <a:ext cx="2514600" cy="2057400"/>
          </a:xfrm>
          <a:prstGeom prst="rect">
            <a:avLst/>
          </a:prstGeom>
          <a:noFill/>
          <a:ln w="9525">
            <a:noFill/>
            <a:miter lim="800000"/>
            <a:headEnd/>
            <a:tailEnd/>
          </a:ln>
        </p:spPr>
      </p:pic>
      <p:pic>
        <p:nvPicPr>
          <p:cNvPr id="44054" name="Picture 13">
            <a:hlinkClick r:id="" action="ppaction://hlinkshowjump?jump=nextslide"/>
          </p:cNvPr>
          <p:cNvPicPr>
            <a:picLocks noChangeAspect="1" noChangeArrowheads="1"/>
          </p:cNvPicPr>
          <p:nvPr/>
        </p:nvPicPr>
        <p:blipFill>
          <a:blip r:embed="rId5" cstate="print"/>
          <a:srcRect/>
          <a:stretch>
            <a:fillRect/>
          </a:stretch>
        </p:blipFill>
        <p:spPr bwMode="auto">
          <a:xfrm>
            <a:off x="2667000" y="4648200"/>
            <a:ext cx="2514600" cy="2057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lang="en-US" smtClean="0"/>
              <a:t>Methods: Materials</a:t>
            </a:r>
            <a:endParaRPr lang="en-US"/>
          </a:p>
        </p:txBody>
      </p:sp>
      <p:sp>
        <p:nvSpPr>
          <p:cNvPr id="45059" name="Content Placeholder 2"/>
          <p:cNvSpPr>
            <a:spLocks noGrp="1"/>
          </p:cNvSpPr>
          <p:nvPr>
            <p:ph idx="1"/>
          </p:nvPr>
        </p:nvSpPr>
        <p:spPr/>
        <p:txBody>
          <a:bodyPr/>
          <a:lstStyle/>
          <a:p>
            <a:r>
              <a:rPr lang="en-US" smtClean="0"/>
              <a:t>Experimental Pictures:</a:t>
            </a:r>
          </a:p>
          <a:p>
            <a:pPr algn="ctr">
              <a:buFont typeface="Wingdings 2" pitchFamily="18" charset="2"/>
              <a:buNone/>
            </a:pPr>
            <a:r>
              <a:rPr lang="en-US" sz="2000" smtClean="0"/>
              <a:t>Real Actor/ Sketched Context</a:t>
            </a:r>
          </a:p>
        </p:txBody>
      </p:sp>
      <p:pic>
        <p:nvPicPr>
          <p:cNvPr id="45060" name="Picture 3"/>
          <p:cNvPicPr>
            <a:picLocks noChangeAspect="1" noChangeArrowheads="1"/>
          </p:cNvPicPr>
          <p:nvPr/>
        </p:nvPicPr>
        <p:blipFill>
          <a:blip r:embed="rId2" cstate="print"/>
          <a:srcRect/>
          <a:stretch>
            <a:fillRect/>
          </a:stretch>
        </p:blipFill>
        <p:spPr bwMode="auto">
          <a:xfrm>
            <a:off x="1676400" y="2667000"/>
            <a:ext cx="5629275" cy="3905250"/>
          </a:xfrm>
          <a:prstGeom prst="rect">
            <a:avLst/>
          </a:prstGeom>
          <a:noFill/>
          <a:ln w="9525">
            <a:noFill/>
            <a:miter lim="800000"/>
            <a:headEnd/>
            <a:tailEnd/>
          </a:ln>
        </p:spPr>
      </p:pic>
      <p:sp>
        <p:nvSpPr>
          <p:cNvPr id="5" name="Right Arrow 4">
            <a:hlinkClick r:id="" action="ppaction://hlinkshowjump?jump=nextslide"/>
          </p:cNvPr>
          <p:cNvSpPr/>
          <p:nvPr/>
        </p:nvSpPr>
        <p:spPr>
          <a:xfrm>
            <a:off x="7772400" y="5715000"/>
            <a:ext cx="977900" cy="4841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2362200" y="2133600"/>
          <a:ext cx="6324600" cy="4572000"/>
        </p:xfrm>
        <a:graphic>
          <a:graphicData uri="http://schemas.openxmlformats.org/drawingml/2006/table">
            <a:tbl>
              <a:tblPr firstRow="1" bandRow="1">
                <a:tableStyleId>{5C22544A-7EE6-4342-B048-85BDC9FD1C3A}</a:tableStyleId>
              </a:tblPr>
              <a:tblGrid>
                <a:gridCol w="3162300"/>
                <a:gridCol w="3162300"/>
              </a:tblGrid>
              <a:tr h="370840">
                <a:tc>
                  <a:txBody>
                    <a:bodyPr/>
                    <a:lstStyle/>
                    <a:p>
                      <a:endParaRPr lang="en-US" smtClean="0"/>
                    </a:p>
                    <a:p>
                      <a:endParaRPr lang="en-US" smtClean="0"/>
                    </a:p>
                    <a:p>
                      <a:endParaRPr lang="en-US" smtClean="0"/>
                    </a:p>
                    <a:p>
                      <a:endParaRPr lang="en-US" smtClean="0">
                        <a:solidFill>
                          <a:srgbClr val="FF0000"/>
                        </a:solidFill>
                      </a:endParaRPr>
                    </a:p>
                    <a:p>
                      <a:endParaRPr lang="en-US" smtClean="0">
                        <a:solidFill>
                          <a:srgbClr val="FF0000"/>
                        </a:solidFill>
                      </a:endParaRPr>
                    </a:p>
                    <a:p>
                      <a:endParaRPr lang="en-US" smtClean="0">
                        <a:solidFill>
                          <a:srgbClr val="FF0000"/>
                        </a:solidFill>
                      </a:endParaRPr>
                    </a:p>
                    <a:p>
                      <a:endParaRPr lang="en-US" smtClean="0">
                        <a:solidFill>
                          <a:srgbClr val="FF0000"/>
                        </a:solidFill>
                      </a:endParaRPr>
                    </a:p>
                    <a:p>
                      <a:endParaRPr lang="en-US"/>
                    </a:p>
                  </a:txBody>
                  <a:tcPr/>
                </a:tc>
                <a:tc>
                  <a:txBody>
                    <a:bodyPr/>
                    <a:lstStyle/>
                    <a:p>
                      <a:endParaRPr lang="en-US"/>
                    </a:p>
                  </a:txBody>
                  <a:tcPr/>
                </a:tc>
              </a:tr>
              <a:tr h="370840">
                <a:tc>
                  <a:txBody>
                    <a:bodyPr/>
                    <a:lstStyle/>
                    <a:p>
                      <a:endParaRPr lang="en-US" smtClean="0"/>
                    </a:p>
                    <a:p>
                      <a:endParaRPr lang="en-US" smtClean="0"/>
                    </a:p>
                    <a:p>
                      <a:endParaRPr lang="en-US" smtClean="0"/>
                    </a:p>
                    <a:p>
                      <a:endParaRPr lang="en-US" smtClean="0"/>
                    </a:p>
                    <a:p>
                      <a:endParaRPr lang="en-US" smtClean="0"/>
                    </a:p>
                    <a:p>
                      <a:endParaRPr lang="en-US" smtClean="0"/>
                    </a:p>
                    <a:p>
                      <a:endParaRPr lang="en-US" smtClean="0"/>
                    </a:p>
                    <a:p>
                      <a:endParaRPr lang="en-US"/>
                    </a:p>
                  </a:txBody>
                  <a:tcPr/>
                </a:tc>
                <a:tc>
                  <a:txBody>
                    <a:bodyPr/>
                    <a:lstStyle/>
                    <a:p>
                      <a:endParaRPr lang="en-US"/>
                    </a:p>
                  </a:txBody>
                  <a:tcPr/>
                </a:tc>
              </a:tr>
            </a:tbl>
          </a:graphicData>
        </a:graphic>
      </p:graphicFrame>
      <p:pic>
        <p:nvPicPr>
          <p:cNvPr id="46093" name="Content Placeholder 3"/>
          <p:cNvPicPr>
            <a:picLocks/>
          </p:cNvPicPr>
          <p:nvPr/>
        </p:nvPicPr>
        <p:blipFill>
          <a:blip r:embed="rId2" cstate="print"/>
          <a:srcRect/>
          <a:stretch>
            <a:fillRect/>
          </a:stretch>
        </p:blipFill>
        <p:spPr bwMode="auto">
          <a:xfrm>
            <a:off x="5638800" y="2209800"/>
            <a:ext cx="2514600" cy="2057400"/>
          </a:xfrm>
          <a:prstGeom prst="rect">
            <a:avLst/>
          </a:prstGeom>
          <a:noFill/>
          <a:ln w="9525">
            <a:noFill/>
            <a:miter lim="800000"/>
            <a:headEnd/>
            <a:tailEnd/>
          </a:ln>
        </p:spPr>
      </p:pic>
      <p:sp>
        <p:nvSpPr>
          <p:cNvPr id="46094" name="Rectangle 3"/>
          <p:cNvSpPr>
            <a:spLocks noChangeArrowheads="1"/>
          </p:cNvSpPr>
          <p:nvPr/>
        </p:nvSpPr>
        <p:spPr bwMode="auto">
          <a:xfrm>
            <a:off x="3276600" y="1676400"/>
            <a:ext cx="4300538" cy="369888"/>
          </a:xfrm>
          <a:prstGeom prst="rect">
            <a:avLst/>
          </a:prstGeom>
          <a:noFill/>
          <a:ln w="9525">
            <a:noFill/>
            <a:miter lim="800000"/>
            <a:headEnd/>
            <a:tailEnd/>
          </a:ln>
        </p:spPr>
        <p:txBody>
          <a:bodyPr wrap="none">
            <a:spAutoFit/>
          </a:bodyPr>
          <a:lstStyle/>
          <a:p>
            <a:pPr algn="just"/>
            <a:r>
              <a:rPr lang="en-US"/>
              <a:t>Real			      Sketched</a:t>
            </a:r>
          </a:p>
        </p:txBody>
      </p:sp>
      <p:sp>
        <p:nvSpPr>
          <p:cNvPr id="5" name="Title 1"/>
          <p:cNvSpPr txBox="1">
            <a:spLocks/>
          </p:cNvSpPr>
          <p:nvPr/>
        </p:nvSpPr>
        <p:spPr>
          <a:xfrm>
            <a:off x="990600" y="0"/>
            <a:ext cx="7543800" cy="1143000"/>
          </a:xfrm>
          <a:prstGeom prst="rect">
            <a:avLst/>
          </a:prstGeom>
        </p:spPr>
        <p:txBody>
          <a:bodyPr anchor="b">
            <a:normAutofit/>
            <a:scene3d>
              <a:camera prst="orthographicFront"/>
              <a:lightRig rig="soft" dir="t">
                <a:rot lat="0" lon="0" rev="2400000"/>
              </a:lightRig>
            </a:scene3d>
            <a:sp3d>
              <a:bevelT w="19050" h="12700"/>
            </a:sp3d>
          </a:bodyPr>
          <a:lstStyle/>
          <a:p>
            <a:pPr marL="53975" indent="-53975" algn="ctr">
              <a:defRPr/>
            </a:pPr>
            <a:r>
              <a:rPr lang="en-US" sz="4600">
                <a:solidFill>
                  <a:srgbClr val="E7EACB"/>
                </a:solidFill>
                <a:effectLst>
                  <a:outerShdw blurRad="38100" dist="25500" dir="5400000" algn="tl" rotWithShape="0">
                    <a:srgbClr val="000000">
                      <a:satMod val="180000"/>
                      <a:alpha val="75000"/>
                    </a:srgbClr>
                  </a:outerShdw>
                </a:effectLst>
                <a:latin typeface="+mj-lt"/>
                <a:ea typeface="+mj-ea"/>
                <a:cs typeface="+mj-cs"/>
              </a:rPr>
              <a:t>Methods: Design</a:t>
            </a:r>
          </a:p>
        </p:txBody>
      </p:sp>
      <p:sp>
        <p:nvSpPr>
          <p:cNvPr id="38928" name="TextBox 6"/>
          <p:cNvSpPr txBox="1">
            <a:spLocks noChangeArrowheads="1"/>
          </p:cNvSpPr>
          <p:nvPr/>
        </p:nvSpPr>
        <p:spPr bwMode="auto">
          <a:xfrm>
            <a:off x="4191000" y="1219200"/>
            <a:ext cx="1752600" cy="369888"/>
          </a:xfrm>
          <a:prstGeom prst="rect">
            <a:avLst/>
          </a:prstGeom>
          <a:noFill/>
          <a:ln w="9525">
            <a:solidFill>
              <a:schemeClr val="accent5"/>
            </a:solidFill>
            <a:miter lim="800000"/>
            <a:headEnd/>
            <a:tailEnd/>
          </a:ln>
        </p:spPr>
        <p:txBody>
          <a:bodyPr>
            <a:spAutoFit/>
          </a:bodyPr>
          <a:lstStyle/>
          <a:p>
            <a:pPr algn="ctr">
              <a:defRPr/>
            </a:pPr>
            <a:r>
              <a:rPr lang="en-US"/>
              <a:t>Principal Actor</a:t>
            </a:r>
          </a:p>
        </p:txBody>
      </p:sp>
      <p:sp>
        <p:nvSpPr>
          <p:cNvPr id="38929" name="TextBox 8"/>
          <p:cNvSpPr txBox="1">
            <a:spLocks noChangeArrowheads="1"/>
          </p:cNvSpPr>
          <p:nvPr/>
        </p:nvSpPr>
        <p:spPr bwMode="auto">
          <a:xfrm rot="16200000">
            <a:off x="456407" y="3810793"/>
            <a:ext cx="990600" cy="646113"/>
          </a:xfrm>
          <a:prstGeom prst="rect">
            <a:avLst/>
          </a:prstGeom>
          <a:noFill/>
          <a:ln w="9525">
            <a:solidFill>
              <a:schemeClr val="accent5"/>
            </a:solidFill>
            <a:miter lim="800000"/>
            <a:headEnd/>
            <a:tailEnd/>
          </a:ln>
        </p:spPr>
        <p:txBody>
          <a:bodyPr>
            <a:spAutoFit/>
          </a:bodyPr>
          <a:lstStyle/>
          <a:p>
            <a:pPr algn="just">
              <a:defRPr/>
            </a:pPr>
            <a:r>
              <a:rPr lang="en-US"/>
              <a:t>Context</a:t>
            </a:r>
          </a:p>
          <a:p>
            <a:pPr algn="just">
              <a:defRPr/>
            </a:pPr>
            <a:r>
              <a:rPr lang="en-US"/>
              <a:t> Scene</a:t>
            </a:r>
          </a:p>
        </p:txBody>
      </p:sp>
      <p:sp>
        <p:nvSpPr>
          <p:cNvPr id="46098" name="TextBox 9"/>
          <p:cNvSpPr txBox="1">
            <a:spLocks noChangeArrowheads="1"/>
          </p:cNvSpPr>
          <p:nvPr/>
        </p:nvSpPr>
        <p:spPr bwMode="auto">
          <a:xfrm rot="-5400000">
            <a:off x="1442244" y="3053556"/>
            <a:ext cx="990600" cy="369888"/>
          </a:xfrm>
          <a:prstGeom prst="rect">
            <a:avLst/>
          </a:prstGeom>
          <a:noFill/>
          <a:ln w="9525">
            <a:noFill/>
            <a:miter lim="800000"/>
            <a:headEnd/>
            <a:tailEnd/>
          </a:ln>
        </p:spPr>
        <p:txBody>
          <a:bodyPr>
            <a:spAutoFit/>
          </a:bodyPr>
          <a:lstStyle/>
          <a:p>
            <a:pPr algn="just"/>
            <a:r>
              <a:rPr lang="en-US"/>
              <a:t>Real</a:t>
            </a:r>
          </a:p>
        </p:txBody>
      </p:sp>
      <p:sp>
        <p:nvSpPr>
          <p:cNvPr id="46099" name="TextBox 10"/>
          <p:cNvSpPr txBox="1">
            <a:spLocks noChangeArrowheads="1"/>
          </p:cNvSpPr>
          <p:nvPr/>
        </p:nvSpPr>
        <p:spPr bwMode="auto">
          <a:xfrm rot="-5400000">
            <a:off x="1371600" y="5410200"/>
            <a:ext cx="1143000" cy="381000"/>
          </a:xfrm>
          <a:prstGeom prst="rect">
            <a:avLst/>
          </a:prstGeom>
          <a:noFill/>
          <a:ln w="9525">
            <a:noFill/>
            <a:miter lim="800000"/>
            <a:headEnd/>
            <a:tailEnd/>
          </a:ln>
        </p:spPr>
        <p:txBody>
          <a:bodyPr>
            <a:spAutoFit/>
          </a:bodyPr>
          <a:lstStyle/>
          <a:p>
            <a:pPr algn="just"/>
            <a:r>
              <a:rPr lang="en-US"/>
              <a:t>Sketched</a:t>
            </a:r>
          </a:p>
        </p:txBody>
      </p:sp>
      <p:pic>
        <p:nvPicPr>
          <p:cNvPr id="46100" name="Picture 11"/>
          <p:cNvPicPr>
            <a:picLocks noChangeAspect="1" noChangeArrowheads="1"/>
          </p:cNvPicPr>
          <p:nvPr/>
        </p:nvPicPr>
        <p:blipFill>
          <a:blip r:embed="rId3" cstate="print"/>
          <a:srcRect/>
          <a:stretch>
            <a:fillRect/>
          </a:stretch>
        </p:blipFill>
        <p:spPr bwMode="auto">
          <a:xfrm>
            <a:off x="2667000" y="2209800"/>
            <a:ext cx="2514600" cy="2057400"/>
          </a:xfrm>
          <a:prstGeom prst="rect">
            <a:avLst/>
          </a:prstGeom>
          <a:noFill/>
          <a:ln w="9525">
            <a:noFill/>
            <a:miter lim="800000"/>
            <a:headEnd/>
            <a:tailEnd/>
          </a:ln>
        </p:spPr>
      </p:pic>
      <p:pic>
        <p:nvPicPr>
          <p:cNvPr id="46101" name="Picture 12">
            <a:hlinkClick r:id="" action="ppaction://hlinkshowjump?jump=nextslide"/>
          </p:cNvPr>
          <p:cNvPicPr>
            <a:picLocks noChangeAspect="1" noChangeArrowheads="1"/>
          </p:cNvPicPr>
          <p:nvPr/>
        </p:nvPicPr>
        <p:blipFill>
          <a:blip r:embed="rId4" cstate="print"/>
          <a:srcRect/>
          <a:stretch>
            <a:fillRect/>
          </a:stretch>
        </p:blipFill>
        <p:spPr bwMode="auto">
          <a:xfrm>
            <a:off x="5638800" y="4495800"/>
            <a:ext cx="2514600" cy="2057400"/>
          </a:xfrm>
          <a:prstGeom prst="rect">
            <a:avLst/>
          </a:prstGeom>
          <a:noFill/>
          <a:ln w="9525">
            <a:noFill/>
            <a:miter lim="800000"/>
            <a:headEnd/>
            <a:tailEnd/>
          </a:ln>
        </p:spPr>
      </p:pic>
      <p:pic>
        <p:nvPicPr>
          <p:cNvPr id="46102" name="Picture 13"/>
          <p:cNvPicPr>
            <a:picLocks noChangeAspect="1" noChangeArrowheads="1"/>
          </p:cNvPicPr>
          <p:nvPr/>
        </p:nvPicPr>
        <p:blipFill>
          <a:blip r:embed="rId5" cstate="print"/>
          <a:srcRect/>
          <a:stretch>
            <a:fillRect/>
          </a:stretch>
        </p:blipFill>
        <p:spPr bwMode="auto">
          <a:xfrm>
            <a:off x="2667000" y="4648200"/>
            <a:ext cx="2514600" cy="2057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lang="en-US" smtClean="0"/>
              <a:t>Methods: Materials</a:t>
            </a:r>
            <a:endParaRPr lang="en-US"/>
          </a:p>
        </p:txBody>
      </p:sp>
      <p:sp>
        <p:nvSpPr>
          <p:cNvPr id="47107" name="Content Placeholder 2"/>
          <p:cNvSpPr>
            <a:spLocks noGrp="1"/>
          </p:cNvSpPr>
          <p:nvPr>
            <p:ph idx="1"/>
          </p:nvPr>
        </p:nvSpPr>
        <p:spPr/>
        <p:txBody>
          <a:bodyPr/>
          <a:lstStyle/>
          <a:p>
            <a:r>
              <a:rPr lang="en-US" smtClean="0"/>
              <a:t>Experimental Pictures: </a:t>
            </a:r>
          </a:p>
          <a:p>
            <a:pPr algn="ctr">
              <a:buFont typeface="Wingdings 2" pitchFamily="18" charset="2"/>
              <a:buNone/>
            </a:pPr>
            <a:r>
              <a:rPr lang="en-US" sz="2000" smtClean="0"/>
              <a:t>Sketched Actor/ Sketched Context</a:t>
            </a:r>
          </a:p>
        </p:txBody>
      </p:sp>
      <p:pic>
        <p:nvPicPr>
          <p:cNvPr id="47108" name="Picture 3"/>
          <p:cNvPicPr>
            <a:picLocks noChangeAspect="1" noChangeArrowheads="1"/>
          </p:cNvPicPr>
          <p:nvPr/>
        </p:nvPicPr>
        <p:blipFill>
          <a:blip r:embed="rId2" cstate="print"/>
          <a:srcRect/>
          <a:stretch>
            <a:fillRect/>
          </a:stretch>
        </p:blipFill>
        <p:spPr bwMode="auto">
          <a:xfrm>
            <a:off x="1752600" y="2743200"/>
            <a:ext cx="5448300" cy="37798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38400" y="2674938"/>
            <a:ext cx="4087813" cy="830262"/>
          </a:xfrm>
          <a:prstGeom prst="rect">
            <a:avLst/>
          </a:prstGeom>
          <a:noFill/>
        </p:spPr>
        <p:txBody>
          <a:bodyPr wrap="none">
            <a:spAutoFit/>
          </a:bodyPr>
          <a:lstStyle/>
          <a:p>
            <a:pPr>
              <a:defRPr/>
            </a:pPr>
            <a:r>
              <a:rPr lang="en-US" sz="4800">
                <a:latin typeface="+mj-lt"/>
              </a:rPr>
              <a:t>The Results…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1" descr="amtrak_1_20090818_1326695182.jpg"/>
          <p:cNvPicPr>
            <a:picLocks noChangeAspect="1"/>
          </p:cNvPicPr>
          <p:nvPr/>
        </p:nvPicPr>
        <p:blipFill>
          <a:blip r:embed="rId2" cstate="print"/>
          <a:srcRect/>
          <a:stretch>
            <a:fillRect/>
          </a:stretch>
        </p:blipFill>
        <p:spPr bwMode="auto">
          <a:xfrm>
            <a:off x="1524000" y="2133600"/>
            <a:ext cx="3016250" cy="1987550"/>
          </a:xfrm>
          <a:prstGeom prst="rect">
            <a:avLst/>
          </a:prstGeom>
          <a:noFill/>
          <a:ln w="9525">
            <a:noFill/>
            <a:miter lim="800000"/>
            <a:headEnd/>
            <a:tailEnd/>
          </a:ln>
        </p:spPr>
      </p:pic>
      <p:pic>
        <p:nvPicPr>
          <p:cNvPr id="14339" name="Picture 2" descr="medical_illustrations_20090924_1382440679.jpg"/>
          <p:cNvPicPr>
            <a:picLocks noChangeAspect="1"/>
          </p:cNvPicPr>
          <p:nvPr/>
        </p:nvPicPr>
        <p:blipFill>
          <a:blip r:embed="rId3" cstate="print"/>
          <a:srcRect/>
          <a:stretch>
            <a:fillRect/>
          </a:stretch>
        </p:blipFill>
        <p:spPr bwMode="auto">
          <a:xfrm>
            <a:off x="3886200" y="4267200"/>
            <a:ext cx="3429000" cy="2286000"/>
          </a:xfrm>
          <a:prstGeom prst="rect">
            <a:avLst/>
          </a:prstGeom>
          <a:noFill/>
          <a:ln w="9525">
            <a:noFill/>
            <a:miter lim="800000"/>
            <a:headEnd/>
            <a:tailEnd/>
          </a:ln>
        </p:spPr>
      </p:pic>
      <p:sp>
        <p:nvSpPr>
          <p:cNvPr id="7" name="Title 6"/>
          <p:cNvSpPr>
            <a:spLocks noGrp="1"/>
          </p:cNvSpPr>
          <p:nvPr>
            <p:ph type="title" idx="4294967295"/>
          </p:nvPr>
        </p:nvSpPr>
        <p:spPr>
          <a:xfrm>
            <a:off x="381000" y="-76200"/>
            <a:ext cx="8229600" cy="1143000"/>
          </a:xfrm>
        </p:spPr>
        <p:txBody>
          <a:bodyPr/>
          <a:lstStyle/>
          <a:p>
            <a:pPr algn="ctr">
              <a:defRPr/>
            </a:pPr>
            <a:r>
              <a:rPr lang="en-US" smtClean="0"/>
              <a:t>Examples of Graphics..</a:t>
            </a:r>
            <a:endParaRPr lang="en-US"/>
          </a:p>
        </p:txBody>
      </p:sp>
      <p:sp>
        <p:nvSpPr>
          <p:cNvPr id="13318" name="TextBox 7"/>
          <p:cNvSpPr txBox="1">
            <a:spLocks noChangeArrowheads="1"/>
          </p:cNvSpPr>
          <p:nvPr/>
        </p:nvSpPr>
        <p:spPr bwMode="auto">
          <a:xfrm>
            <a:off x="1905000" y="4495800"/>
            <a:ext cx="1725613" cy="523875"/>
          </a:xfrm>
          <a:prstGeom prst="rect">
            <a:avLst/>
          </a:prstGeom>
          <a:noFill/>
          <a:ln w="9525">
            <a:solidFill>
              <a:schemeClr val="accent1">
                <a:lumMod val="60000"/>
                <a:lumOff val="40000"/>
              </a:schemeClr>
            </a:solidFill>
            <a:miter lim="800000"/>
            <a:headEnd/>
            <a:tailEnd/>
          </a:ln>
        </p:spPr>
        <p:txBody>
          <a:bodyPr wrap="none">
            <a:spAutoFit/>
          </a:bodyPr>
          <a:lstStyle/>
          <a:p>
            <a:pPr>
              <a:defRPr/>
            </a:pPr>
            <a:r>
              <a:rPr lang="en-US" sz="2800"/>
              <a:t>Diagrams</a:t>
            </a:r>
          </a:p>
        </p:txBody>
      </p:sp>
      <p:sp>
        <p:nvSpPr>
          <p:cNvPr id="13319" name="TextBox 8"/>
          <p:cNvSpPr txBox="1">
            <a:spLocks noChangeArrowheads="1"/>
          </p:cNvSpPr>
          <p:nvPr/>
        </p:nvSpPr>
        <p:spPr bwMode="auto">
          <a:xfrm>
            <a:off x="304800" y="1219200"/>
            <a:ext cx="2225675" cy="523875"/>
          </a:xfrm>
          <a:prstGeom prst="rect">
            <a:avLst/>
          </a:prstGeom>
          <a:noFill/>
          <a:ln w="9525">
            <a:solidFill>
              <a:schemeClr val="accent1">
                <a:lumMod val="60000"/>
                <a:lumOff val="40000"/>
              </a:schemeClr>
            </a:solidFill>
            <a:miter lim="800000"/>
            <a:headEnd/>
            <a:tailEnd/>
          </a:ln>
        </p:spPr>
        <p:txBody>
          <a:bodyPr wrap="none">
            <a:spAutoFit/>
          </a:bodyPr>
          <a:lstStyle/>
          <a:p>
            <a:pPr>
              <a:defRPr/>
            </a:pPr>
            <a:r>
              <a:rPr lang="en-US" sz="2800"/>
              <a:t>Photographs</a:t>
            </a:r>
          </a:p>
        </p:txBody>
      </p:sp>
      <p:sp>
        <p:nvSpPr>
          <p:cNvPr id="13320" name="TextBox 9"/>
          <p:cNvSpPr txBox="1">
            <a:spLocks noChangeArrowheads="1"/>
          </p:cNvSpPr>
          <p:nvPr/>
        </p:nvSpPr>
        <p:spPr bwMode="auto">
          <a:xfrm>
            <a:off x="4297363" y="1103313"/>
            <a:ext cx="2865437" cy="954087"/>
          </a:xfrm>
          <a:prstGeom prst="rect">
            <a:avLst/>
          </a:prstGeom>
          <a:noFill/>
          <a:ln w="9525">
            <a:solidFill>
              <a:schemeClr val="accent1">
                <a:lumMod val="60000"/>
                <a:lumOff val="40000"/>
              </a:schemeClr>
            </a:solidFill>
            <a:miter lim="800000"/>
            <a:headEnd/>
            <a:tailEnd/>
          </a:ln>
        </p:spPr>
        <p:txBody>
          <a:bodyPr>
            <a:spAutoFit/>
          </a:bodyPr>
          <a:lstStyle/>
          <a:p>
            <a:pPr algn="ctr">
              <a:defRPr/>
            </a:pPr>
            <a:r>
              <a:rPr lang="en-US" sz="2800"/>
              <a:t>Computer Made </a:t>
            </a:r>
          </a:p>
          <a:p>
            <a:pPr algn="ctr">
              <a:defRPr/>
            </a:pPr>
            <a:r>
              <a:rPr lang="en-US" sz="2800"/>
              <a:t>Sketch</a:t>
            </a:r>
          </a:p>
        </p:txBody>
      </p:sp>
      <p:cxnSp>
        <p:nvCxnSpPr>
          <p:cNvPr id="14" name="Curved Connector 13"/>
          <p:cNvCxnSpPr/>
          <p:nvPr/>
        </p:nvCxnSpPr>
        <p:spPr>
          <a:xfrm rot="16200000" flipH="1">
            <a:off x="4948237" y="1985963"/>
            <a:ext cx="695325" cy="990600"/>
          </a:xfrm>
          <a:prstGeom prst="curvedConnector2">
            <a:avLst/>
          </a:prstGeom>
          <a:ln>
            <a:tailEnd type="arrow"/>
          </a:ln>
        </p:spPr>
        <p:style>
          <a:lnRef idx="2">
            <a:schemeClr val="accent2"/>
          </a:lnRef>
          <a:fillRef idx="0">
            <a:schemeClr val="accent2"/>
          </a:fillRef>
          <a:effectRef idx="1">
            <a:schemeClr val="accent2"/>
          </a:effectRef>
          <a:fontRef idx="minor">
            <a:schemeClr val="tx1"/>
          </a:fontRef>
        </p:style>
      </p:cxnSp>
      <p:cxnSp>
        <p:nvCxnSpPr>
          <p:cNvPr id="36" name="Curved Connector 13"/>
          <p:cNvCxnSpPr/>
          <p:nvPr/>
        </p:nvCxnSpPr>
        <p:spPr>
          <a:xfrm rot="16200000" flipH="1">
            <a:off x="604837" y="1681163"/>
            <a:ext cx="695325" cy="990600"/>
          </a:xfrm>
          <a:prstGeom prst="curvedConnector2">
            <a:avLst/>
          </a:prstGeom>
          <a:ln>
            <a:tailEnd type="arrow"/>
          </a:ln>
        </p:spPr>
        <p:style>
          <a:lnRef idx="2">
            <a:schemeClr val="accent2"/>
          </a:lnRef>
          <a:fillRef idx="0">
            <a:schemeClr val="accent2"/>
          </a:fillRef>
          <a:effectRef idx="1">
            <a:schemeClr val="accent2"/>
          </a:effectRef>
          <a:fontRef idx="minor">
            <a:schemeClr val="tx1"/>
          </a:fontRef>
        </p:style>
      </p:cxnSp>
      <p:cxnSp>
        <p:nvCxnSpPr>
          <p:cNvPr id="38" name="Curved Connector 13"/>
          <p:cNvCxnSpPr/>
          <p:nvPr/>
        </p:nvCxnSpPr>
        <p:spPr>
          <a:xfrm rot="16200000" flipH="1">
            <a:off x="2890837" y="4957763"/>
            <a:ext cx="695325" cy="990600"/>
          </a:xfrm>
          <a:prstGeom prst="curvedConnector2">
            <a:avLst/>
          </a:prstGeom>
          <a:ln>
            <a:tailEnd type="arrow"/>
          </a:ln>
        </p:spPr>
        <p:style>
          <a:lnRef idx="2">
            <a:schemeClr val="accent2"/>
          </a:lnRef>
          <a:fillRef idx="0">
            <a:schemeClr val="accent2"/>
          </a:fillRef>
          <a:effectRef idx="1">
            <a:schemeClr val="accent2"/>
          </a:effectRef>
          <a:fontRef idx="minor">
            <a:schemeClr val="tx1"/>
          </a:fontRef>
        </p:style>
      </p:cxnSp>
      <p:pic>
        <p:nvPicPr>
          <p:cNvPr id="14347" name="Picture 12"/>
          <p:cNvPicPr>
            <a:picLocks noChangeAspect="1" noChangeArrowheads="1"/>
          </p:cNvPicPr>
          <p:nvPr/>
        </p:nvPicPr>
        <p:blipFill>
          <a:blip r:embed="rId4" cstate="print"/>
          <a:srcRect/>
          <a:stretch>
            <a:fillRect/>
          </a:stretch>
        </p:blipFill>
        <p:spPr bwMode="auto">
          <a:xfrm>
            <a:off x="5867400" y="2133600"/>
            <a:ext cx="2971800" cy="1981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mtClean="0"/>
              <a:t>Results</a:t>
            </a:r>
            <a:endParaRPr lang="en-US"/>
          </a:p>
        </p:txBody>
      </p:sp>
      <p:sp>
        <p:nvSpPr>
          <p:cNvPr id="3" name="Content Placeholder 2"/>
          <p:cNvSpPr>
            <a:spLocks noGrp="1"/>
          </p:cNvSpPr>
          <p:nvPr>
            <p:ph idx="1"/>
          </p:nvPr>
        </p:nvSpPr>
        <p:spPr/>
        <p:txBody>
          <a:bodyPr/>
          <a:lstStyle/>
          <a:p>
            <a:r>
              <a:rPr lang="en-US" smtClean="0"/>
              <a:t>Question </a:t>
            </a:r>
            <a:r>
              <a:rPr lang="en-US" sz="2400" smtClean="0"/>
              <a:t>5-How helpful was the recreation of the crime scene in terms of making a conviction?</a:t>
            </a:r>
          </a:p>
          <a:p>
            <a:pPr>
              <a:buNone/>
            </a:pPr>
            <a:endParaRPr lang="en-US" sz="2400" smtClean="0"/>
          </a:p>
          <a:p>
            <a:pPr>
              <a:buNone/>
            </a:pPr>
            <a:r>
              <a:rPr lang="en-US" sz="2400" smtClean="0"/>
              <a:t>Participants that saw the Real Actor/Real Scene found the recreation more helpful than the other 3 groups</a:t>
            </a:r>
          </a:p>
          <a:p>
            <a:pPr>
              <a:buNone/>
            </a:pPr>
            <a:endParaRPr lang="en-US" sz="2400" smtClean="0"/>
          </a:p>
          <a:p>
            <a:pPr>
              <a:buNone/>
            </a:pPr>
            <a:r>
              <a:rPr lang="en-US" sz="2400" smtClean="0"/>
              <a:t>There was a significant main effect for the scene group</a:t>
            </a:r>
          </a:p>
          <a:p>
            <a:pPr>
              <a:buNone/>
            </a:pPr>
            <a:endParaRPr lang="en-US" sz="2400" smtClean="0"/>
          </a:p>
          <a:p>
            <a:endParaRPr lang="en-US" sz="240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smtClean="0"/>
              <a:t>Question 5-</a:t>
            </a:r>
            <a:r>
              <a:rPr lang="en-US" sz="2700" smtClean="0"/>
              <a:t>How helpful was the recreation of the crime scene in terms of making a conviction</a:t>
            </a:r>
            <a:r>
              <a:rPr lang="en-US" sz="3600" smtClean="0"/>
              <a:t>?</a:t>
            </a:r>
            <a:endParaRPr lang="en-US" sz="3600"/>
          </a:p>
        </p:txBody>
      </p:sp>
      <p:graphicFrame>
        <p:nvGraphicFramePr>
          <p:cNvPr id="5" name="Table 4"/>
          <p:cNvGraphicFramePr>
            <a:graphicFrameLocks noGrp="1"/>
          </p:cNvGraphicFramePr>
          <p:nvPr/>
        </p:nvGraphicFramePr>
        <p:xfrm>
          <a:off x="1219200" y="2209800"/>
          <a:ext cx="6934200" cy="3246120"/>
        </p:xfrm>
        <a:graphic>
          <a:graphicData uri="http://schemas.openxmlformats.org/drawingml/2006/table">
            <a:tbl>
              <a:tblPr firstRow="1" bandRow="1">
                <a:tableStyleId>{5C22544A-7EE6-4342-B048-85BDC9FD1C3A}</a:tableStyleId>
              </a:tblPr>
              <a:tblGrid>
                <a:gridCol w="2311400"/>
                <a:gridCol w="2311400"/>
                <a:gridCol w="2311400"/>
              </a:tblGrid>
              <a:tr h="685800">
                <a:tc>
                  <a:txBody>
                    <a:bodyPr/>
                    <a:lstStyle/>
                    <a:p>
                      <a:r>
                        <a:rPr lang="en-US" smtClean="0"/>
                        <a:t>Type of Graphic</a:t>
                      </a:r>
                      <a:endParaRPr lang="en-US"/>
                    </a:p>
                  </a:txBody>
                  <a:tcPr/>
                </a:tc>
                <a:tc>
                  <a:txBody>
                    <a:bodyPr/>
                    <a:lstStyle/>
                    <a:p>
                      <a:r>
                        <a:rPr lang="en-US" smtClean="0"/>
                        <a:t>Mean</a:t>
                      </a:r>
                      <a:endParaRPr lang="en-US"/>
                    </a:p>
                  </a:txBody>
                  <a:tcPr/>
                </a:tc>
                <a:tc>
                  <a:txBody>
                    <a:bodyPr/>
                    <a:lstStyle/>
                    <a:p>
                      <a:r>
                        <a:rPr lang="en-US" smtClean="0"/>
                        <a:t>Standard Deviation</a:t>
                      </a:r>
                      <a:endParaRPr lang="en-US"/>
                    </a:p>
                  </a:txBody>
                  <a:tcPr/>
                </a:tc>
              </a:tr>
              <a:tr h="598844">
                <a:tc>
                  <a:txBody>
                    <a:bodyPr/>
                    <a:lstStyle/>
                    <a:p>
                      <a:r>
                        <a:rPr lang="en-US" smtClean="0"/>
                        <a:t>Sketched Actor</a:t>
                      </a:r>
                    </a:p>
                    <a:p>
                      <a:r>
                        <a:rPr lang="en-US" smtClean="0"/>
                        <a:t>Sketched Scene</a:t>
                      </a:r>
                      <a:endParaRPr lang="en-US"/>
                    </a:p>
                  </a:txBody>
                  <a:tcPr/>
                </a:tc>
                <a:tc>
                  <a:txBody>
                    <a:bodyPr/>
                    <a:lstStyle/>
                    <a:p>
                      <a:r>
                        <a:rPr lang="en-US" smtClean="0"/>
                        <a:t>2.7</a:t>
                      </a:r>
                      <a:endParaRPr lang="en-US"/>
                    </a:p>
                  </a:txBody>
                  <a:tcPr/>
                </a:tc>
                <a:tc>
                  <a:txBody>
                    <a:bodyPr/>
                    <a:lstStyle/>
                    <a:p>
                      <a:r>
                        <a:rPr lang="en-US" smtClean="0"/>
                        <a:t>1.42</a:t>
                      </a:r>
                      <a:endParaRPr lang="en-US"/>
                    </a:p>
                  </a:txBody>
                  <a:tcPr/>
                </a:tc>
              </a:tr>
              <a:tr h="598844">
                <a:tc>
                  <a:txBody>
                    <a:bodyPr/>
                    <a:lstStyle/>
                    <a:p>
                      <a:r>
                        <a:rPr lang="en-US" smtClean="0"/>
                        <a:t>Real</a:t>
                      </a:r>
                      <a:r>
                        <a:rPr lang="en-US" baseline="0" smtClean="0"/>
                        <a:t> Actor </a:t>
                      </a:r>
                    </a:p>
                    <a:p>
                      <a:r>
                        <a:rPr lang="en-US" baseline="0" smtClean="0"/>
                        <a:t>Real Scene</a:t>
                      </a:r>
                      <a:endParaRPr lang="en-US"/>
                    </a:p>
                  </a:txBody>
                  <a:tcPr/>
                </a:tc>
                <a:tc>
                  <a:txBody>
                    <a:bodyPr/>
                    <a:lstStyle/>
                    <a:p>
                      <a:r>
                        <a:rPr lang="en-US" smtClean="0"/>
                        <a:t>4.2</a:t>
                      </a:r>
                      <a:endParaRPr lang="en-US"/>
                    </a:p>
                  </a:txBody>
                  <a:tcPr/>
                </a:tc>
                <a:tc>
                  <a:txBody>
                    <a:bodyPr/>
                    <a:lstStyle/>
                    <a:p>
                      <a:r>
                        <a:rPr lang="en-US" smtClean="0"/>
                        <a:t>.79</a:t>
                      </a:r>
                      <a:endParaRPr lang="en-US"/>
                    </a:p>
                  </a:txBody>
                  <a:tcPr/>
                </a:tc>
              </a:tr>
              <a:tr h="598844">
                <a:tc>
                  <a:txBody>
                    <a:bodyPr/>
                    <a:lstStyle/>
                    <a:p>
                      <a:r>
                        <a:rPr lang="en-US" smtClean="0"/>
                        <a:t>Sketched Actor</a:t>
                      </a:r>
                    </a:p>
                    <a:p>
                      <a:r>
                        <a:rPr lang="en-US" smtClean="0"/>
                        <a:t>Real Scene</a:t>
                      </a:r>
                      <a:endParaRPr lang="en-US"/>
                    </a:p>
                  </a:txBody>
                  <a:tcPr/>
                </a:tc>
                <a:tc>
                  <a:txBody>
                    <a:bodyPr/>
                    <a:lstStyle/>
                    <a:p>
                      <a:r>
                        <a:rPr lang="en-US" smtClean="0"/>
                        <a:t>3.2</a:t>
                      </a:r>
                      <a:endParaRPr lang="en-US"/>
                    </a:p>
                  </a:txBody>
                  <a:tcPr/>
                </a:tc>
                <a:tc>
                  <a:txBody>
                    <a:bodyPr/>
                    <a:lstStyle/>
                    <a:p>
                      <a:r>
                        <a:rPr lang="en-US" smtClean="0"/>
                        <a:t>.79</a:t>
                      </a:r>
                      <a:endParaRPr lang="en-US"/>
                    </a:p>
                  </a:txBody>
                  <a:tcPr/>
                </a:tc>
              </a:tr>
              <a:tr h="598844">
                <a:tc>
                  <a:txBody>
                    <a:bodyPr/>
                    <a:lstStyle/>
                    <a:p>
                      <a:r>
                        <a:rPr lang="en-US" smtClean="0"/>
                        <a:t>Real Actor</a:t>
                      </a:r>
                    </a:p>
                    <a:p>
                      <a:r>
                        <a:rPr lang="en-US" smtClean="0"/>
                        <a:t>Sketched Scene</a:t>
                      </a:r>
                      <a:endParaRPr lang="en-US"/>
                    </a:p>
                  </a:txBody>
                  <a:tcPr/>
                </a:tc>
                <a:tc>
                  <a:txBody>
                    <a:bodyPr/>
                    <a:lstStyle/>
                    <a:p>
                      <a:r>
                        <a:rPr lang="en-US" smtClean="0"/>
                        <a:t>2.5</a:t>
                      </a:r>
                      <a:endParaRPr lang="en-US"/>
                    </a:p>
                  </a:txBody>
                  <a:tcPr/>
                </a:tc>
                <a:tc>
                  <a:txBody>
                    <a:bodyPr/>
                    <a:lstStyle/>
                    <a:p>
                      <a:r>
                        <a:rPr lang="en-US" smtClean="0"/>
                        <a:t>.85</a:t>
                      </a:r>
                      <a:endParaRPr lang="en-US"/>
                    </a:p>
                  </a:txBody>
                  <a:tcPr/>
                </a:tc>
              </a:tr>
            </a:tbl>
          </a:graphicData>
        </a:graphic>
      </p:graphicFrame>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mtClean="0"/>
              <a:t>Question 5 Graph</a:t>
            </a:r>
            <a:endParaRPr lang="en-US"/>
          </a:p>
        </p:txBody>
      </p:sp>
      <p:graphicFrame>
        <p:nvGraphicFramePr>
          <p:cNvPr id="4" name="Chart 3"/>
          <p:cNvGraphicFramePr/>
          <p:nvPr/>
        </p:nvGraphicFramePr>
        <p:xfrm>
          <a:off x="1600200" y="1828800"/>
          <a:ext cx="6096000" cy="406400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5181600" y="6019800"/>
            <a:ext cx="3627916" cy="369332"/>
          </a:xfrm>
          <a:prstGeom prst="rect">
            <a:avLst/>
          </a:prstGeom>
          <a:noFill/>
        </p:spPr>
        <p:txBody>
          <a:bodyPr wrap="none" rtlCol="0">
            <a:spAutoFit/>
          </a:bodyPr>
          <a:lstStyle/>
          <a:p>
            <a:r>
              <a:rPr lang="en-US" smtClean="0"/>
              <a:t>F(1,36) = 3.62, MS err=.99, p=.07</a:t>
            </a:r>
            <a:endParaRPr lang="en-US"/>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33400" y="0"/>
            <a:ext cx="8229600" cy="1143000"/>
          </a:xfrm>
        </p:spPr>
        <p:txBody>
          <a:bodyPr/>
          <a:lstStyle/>
          <a:p>
            <a:pPr algn="l">
              <a:defRPr/>
            </a:pPr>
            <a:r>
              <a:rPr lang="en-US" smtClean="0"/>
              <a:t>Question 5 Graph</a:t>
            </a:r>
            <a:endParaRPr lang="en-US"/>
          </a:p>
        </p:txBody>
      </p:sp>
      <p:sp>
        <p:nvSpPr>
          <p:cNvPr id="1028" name="TextBox 2"/>
          <p:cNvSpPr txBox="1">
            <a:spLocks noChangeArrowheads="1"/>
          </p:cNvSpPr>
          <p:nvPr/>
        </p:nvSpPr>
        <p:spPr bwMode="auto">
          <a:xfrm>
            <a:off x="5181600" y="5791200"/>
            <a:ext cx="3756025" cy="646331"/>
          </a:xfrm>
          <a:prstGeom prst="rect">
            <a:avLst/>
          </a:prstGeom>
          <a:noFill/>
          <a:ln w="9525">
            <a:noFill/>
            <a:miter lim="800000"/>
            <a:headEnd/>
            <a:tailEnd/>
          </a:ln>
        </p:spPr>
        <p:txBody>
          <a:bodyPr wrap="square">
            <a:spAutoFit/>
          </a:bodyPr>
          <a:lstStyle/>
          <a:p>
            <a:r>
              <a:rPr lang="en-US"/>
              <a:t>F(1,36)= 12.17, MS err= .99, p=.</a:t>
            </a:r>
            <a:r>
              <a:rPr lang="en-US" smtClean="0"/>
              <a:t>01</a:t>
            </a:r>
          </a:p>
          <a:p>
            <a:pPr algn="ctr"/>
            <a:r>
              <a:rPr lang="en-US" smtClean="0"/>
              <a:t>Significant Main Effect</a:t>
            </a:r>
            <a:endParaRPr lang="en-US"/>
          </a:p>
        </p:txBody>
      </p:sp>
      <p:graphicFrame>
        <p:nvGraphicFramePr>
          <p:cNvPr id="1026" name="Chart 3"/>
          <p:cNvGraphicFramePr>
            <a:graphicFrameLocks/>
          </p:cNvGraphicFramePr>
          <p:nvPr/>
        </p:nvGraphicFramePr>
        <p:xfrm>
          <a:off x="914400" y="1371600"/>
          <a:ext cx="7315200" cy="4267200"/>
        </p:xfrm>
        <a:graphic>
          <a:graphicData uri="http://schemas.openxmlformats.org/presentationml/2006/ole">
            <mc:AlternateContent xmlns:mc="http://schemas.openxmlformats.org/markup-compatibility/2006">
              <mc:Choice xmlns:v="urn:schemas-microsoft-com:vml" Requires="v">
                <p:oleObj spid="_x0000_s1030" r:id="rId3" imgW="7315834" imgH="4267570" progId="Excel.Sheet.8">
                  <p:embed/>
                </p:oleObj>
              </mc:Choice>
              <mc:Fallback>
                <p:oleObj r:id="rId3" imgW="7315834" imgH="4267570" progId="Excel.Sheet.8">
                  <p:embed/>
                  <p:pic>
                    <p:nvPicPr>
                      <p:cNvPr id="0" name="Chart 3"/>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1371600"/>
                        <a:ext cx="7315200" cy="426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914400" y="0"/>
            <a:ext cx="8229600" cy="1143000"/>
          </a:xfrm>
        </p:spPr>
        <p:txBody>
          <a:bodyPr/>
          <a:lstStyle/>
          <a:p>
            <a:pPr algn="l">
              <a:defRPr/>
            </a:pPr>
            <a:r>
              <a:rPr lang="en-US" smtClean="0"/>
              <a:t>Question 5 Continued</a:t>
            </a:r>
            <a:endParaRPr lang="en-US"/>
          </a:p>
        </p:txBody>
      </p:sp>
      <p:graphicFrame>
        <p:nvGraphicFramePr>
          <p:cNvPr id="50179" name="Chart 2"/>
          <p:cNvGraphicFramePr>
            <a:graphicFrameLocks/>
          </p:cNvGraphicFramePr>
          <p:nvPr/>
        </p:nvGraphicFramePr>
        <p:xfrm>
          <a:off x="1676400" y="1447800"/>
          <a:ext cx="6400800" cy="4191000"/>
        </p:xfrm>
        <a:graphic>
          <a:graphicData uri="http://schemas.openxmlformats.org/presentationml/2006/ole">
            <mc:AlternateContent xmlns:mc="http://schemas.openxmlformats.org/markup-compatibility/2006">
              <mc:Choice xmlns:v="urn:schemas-microsoft-com:vml" Requires="v">
                <p:oleObj spid="_x0000_s50183" r:id="rId3" imgW="6401355" imgH="4188315" progId="Excel.Sheet.8">
                  <p:embed/>
                </p:oleObj>
              </mc:Choice>
              <mc:Fallback>
                <p:oleObj r:id="rId3" imgW="6401355" imgH="4188315" progId="Excel.Sheet.8">
                  <p:embed/>
                  <p:pic>
                    <p:nvPicPr>
                      <p:cNvPr id="0" name="Chart 2"/>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400" y="1447800"/>
                        <a:ext cx="6400800" cy="4191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0180" name="TextBox 3"/>
          <p:cNvSpPr txBox="1">
            <a:spLocks noChangeArrowheads="1"/>
          </p:cNvSpPr>
          <p:nvPr/>
        </p:nvSpPr>
        <p:spPr bwMode="auto">
          <a:xfrm>
            <a:off x="5181600" y="6096000"/>
            <a:ext cx="3627438" cy="369888"/>
          </a:xfrm>
          <a:prstGeom prst="rect">
            <a:avLst/>
          </a:prstGeom>
          <a:noFill/>
          <a:ln w="9525">
            <a:noFill/>
            <a:miter lim="800000"/>
            <a:headEnd/>
            <a:tailEnd/>
          </a:ln>
        </p:spPr>
        <p:txBody>
          <a:bodyPr wrap="none">
            <a:spAutoFit/>
          </a:bodyPr>
          <a:lstStyle/>
          <a:p>
            <a:r>
              <a:rPr lang="en-US"/>
              <a:t>F(1,36)= 1.61, MS err =.99, p=.22</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mtClean="0"/>
              <a:t>Results</a:t>
            </a:r>
            <a:endParaRPr lang="en-US"/>
          </a:p>
        </p:txBody>
      </p:sp>
      <p:sp>
        <p:nvSpPr>
          <p:cNvPr id="3" name="Content Placeholder 2"/>
          <p:cNvSpPr>
            <a:spLocks noGrp="1"/>
          </p:cNvSpPr>
          <p:nvPr>
            <p:ph idx="1"/>
          </p:nvPr>
        </p:nvSpPr>
        <p:spPr/>
        <p:txBody>
          <a:bodyPr/>
          <a:lstStyle/>
          <a:p>
            <a:r>
              <a:rPr lang="en-US" smtClean="0"/>
              <a:t>Question </a:t>
            </a:r>
            <a:r>
              <a:rPr lang="en-US" sz="2400" smtClean="0"/>
              <a:t>9-How helpful is the scene in imagining the recreation of the crime?</a:t>
            </a:r>
          </a:p>
          <a:p>
            <a:endParaRPr lang="en-US" sz="2400" smtClean="0"/>
          </a:p>
          <a:p>
            <a:pPr>
              <a:buNone/>
            </a:pPr>
            <a:r>
              <a:rPr lang="en-US" sz="2400" smtClean="0"/>
              <a:t>Participants that saw the Real Actor/Real Scene found the graphic most helpful in imagining the actual crime scene.</a:t>
            </a:r>
          </a:p>
          <a:p>
            <a:pPr>
              <a:buNone/>
            </a:pPr>
            <a:endParaRPr lang="en-US" sz="2400" smtClean="0"/>
          </a:p>
          <a:p>
            <a:pPr>
              <a:buNone/>
            </a:pPr>
            <a:r>
              <a:rPr lang="en-US" sz="2400" smtClean="0"/>
              <a:t>There was a significant main effect for the scene group</a:t>
            </a:r>
          </a:p>
          <a:p>
            <a:pPr>
              <a:buNone/>
            </a:pPr>
            <a:endParaRPr lang="en-US" sz="2400" smtClean="0"/>
          </a:p>
          <a:p>
            <a:pPr>
              <a:buNone/>
            </a:pPr>
            <a:r>
              <a:rPr lang="en-US" sz="2400" smtClean="0"/>
              <a:t>There was a significant main effect for the actor group</a:t>
            </a:r>
            <a:endParaRPr lang="en-US" sz="240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smtClean="0"/>
              <a:t>Question 9-</a:t>
            </a:r>
            <a:r>
              <a:rPr lang="en-US" sz="3100" smtClean="0"/>
              <a:t>How helpful is the scene in imagining the recreation of the crime?</a:t>
            </a:r>
            <a:endParaRPr lang="en-US" sz="3100"/>
          </a:p>
        </p:txBody>
      </p:sp>
      <p:graphicFrame>
        <p:nvGraphicFramePr>
          <p:cNvPr id="3" name="Table 2"/>
          <p:cNvGraphicFramePr>
            <a:graphicFrameLocks noGrp="1"/>
          </p:cNvGraphicFramePr>
          <p:nvPr/>
        </p:nvGraphicFramePr>
        <p:xfrm>
          <a:off x="762000" y="1905000"/>
          <a:ext cx="7391400" cy="3581400"/>
        </p:xfrm>
        <a:graphic>
          <a:graphicData uri="http://schemas.openxmlformats.org/drawingml/2006/table">
            <a:tbl>
              <a:tblPr firstRow="1" bandRow="1">
                <a:tableStyleId>{5C22544A-7EE6-4342-B048-85BDC9FD1C3A}</a:tableStyleId>
              </a:tblPr>
              <a:tblGrid>
                <a:gridCol w="2463800"/>
                <a:gridCol w="2463800"/>
                <a:gridCol w="2463800"/>
              </a:tblGrid>
              <a:tr h="716280">
                <a:tc>
                  <a:txBody>
                    <a:bodyPr/>
                    <a:lstStyle/>
                    <a:p>
                      <a:r>
                        <a:rPr lang="en-US" smtClean="0"/>
                        <a:t>Type of Graphic</a:t>
                      </a:r>
                      <a:endParaRPr lang="en-US"/>
                    </a:p>
                  </a:txBody>
                  <a:tcPr/>
                </a:tc>
                <a:tc>
                  <a:txBody>
                    <a:bodyPr/>
                    <a:lstStyle/>
                    <a:p>
                      <a:r>
                        <a:rPr lang="en-US" smtClean="0"/>
                        <a:t>Mean </a:t>
                      </a:r>
                      <a:endParaRPr lang="en-US"/>
                    </a:p>
                  </a:txBody>
                  <a:tcPr/>
                </a:tc>
                <a:tc>
                  <a:txBody>
                    <a:bodyPr/>
                    <a:lstStyle/>
                    <a:p>
                      <a:r>
                        <a:rPr lang="en-US" smtClean="0"/>
                        <a:t>Standard</a:t>
                      </a:r>
                      <a:r>
                        <a:rPr lang="en-US" baseline="0" smtClean="0"/>
                        <a:t> Deviation</a:t>
                      </a:r>
                      <a:endParaRPr lang="en-US"/>
                    </a:p>
                  </a:txBody>
                  <a:tcPr/>
                </a:tc>
              </a:tr>
              <a:tr h="716280">
                <a:tc>
                  <a:txBody>
                    <a:bodyPr/>
                    <a:lstStyle/>
                    <a:p>
                      <a:r>
                        <a:rPr lang="en-US" smtClean="0"/>
                        <a:t>Sketched Actor</a:t>
                      </a:r>
                    </a:p>
                    <a:p>
                      <a:r>
                        <a:rPr lang="en-US" smtClean="0"/>
                        <a:t>Sketched</a:t>
                      </a:r>
                      <a:r>
                        <a:rPr lang="en-US" baseline="0" smtClean="0"/>
                        <a:t> Scene</a:t>
                      </a:r>
                    </a:p>
                  </a:txBody>
                  <a:tcPr/>
                </a:tc>
                <a:tc>
                  <a:txBody>
                    <a:bodyPr/>
                    <a:lstStyle/>
                    <a:p>
                      <a:r>
                        <a:rPr lang="en-US" smtClean="0"/>
                        <a:t>2.2</a:t>
                      </a:r>
                      <a:endParaRPr lang="en-US"/>
                    </a:p>
                  </a:txBody>
                  <a:tcPr/>
                </a:tc>
                <a:tc>
                  <a:txBody>
                    <a:bodyPr/>
                    <a:lstStyle/>
                    <a:p>
                      <a:r>
                        <a:rPr lang="en-US" smtClean="0"/>
                        <a:t>1.03</a:t>
                      </a:r>
                      <a:endParaRPr lang="en-US"/>
                    </a:p>
                  </a:txBody>
                  <a:tcPr/>
                </a:tc>
              </a:tr>
              <a:tr h="716280">
                <a:tc>
                  <a:txBody>
                    <a:bodyPr/>
                    <a:lstStyle/>
                    <a:p>
                      <a:r>
                        <a:rPr lang="en-US" smtClean="0"/>
                        <a:t>Real Actor </a:t>
                      </a:r>
                    </a:p>
                    <a:p>
                      <a:r>
                        <a:rPr lang="en-US" smtClean="0"/>
                        <a:t>Real Scene</a:t>
                      </a:r>
                      <a:endParaRPr lang="en-US"/>
                    </a:p>
                  </a:txBody>
                  <a:tcPr/>
                </a:tc>
                <a:tc>
                  <a:txBody>
                    <a:bodyPr/>
                    <a:lstStyle/>
                    <a:p>
                      <a:r>
                        <a:rPr lang="en-US" smtClean="0"/>
                        <a:t>3.8</a:t>
                      </a:r>
                      <a:endParaRPr lang="en-US"/>
                    </a:p>
                  </a:txBody>
                  <a:tcPr/>
                </a:tc>
                <a:tc>
                  <a:txBody>
                    <a:bodyPr/>
                    <a:lstStyle/>
                    <a:p>
                      <a:r>
                        <a:rPr lang="en-US" smtClean="0"/>
                        <a:t>.79</a:t>
                      </a:r>
                      <a:endParaRPr lang="en-US"/>
                    </a:p>
                  </a:txBody>
                  <a:tcPr/>
                </a:tc>
              </a:tr>
              <a:tr h="716280">
                <a:tc>
                  <a:txBody>
                    <a:bodyPr/>
                    <a:lstStyle/>
                    <a:p>
                      <a:r>
                        <a:rPr lang="en-US" smtClean="0"/>
                        <a:t>Sketched Actor</a:t>
                      </a:r>
                    </a:p>
                    <a:p>
                      <a:r>
                        <a:rPr lang="en-US" smtClean="0"/>
                        <a:t>Real Scene</a:t>
                      </a:r>
                      <a:endParaRPr lang="en-US"/>
                    </a:p>
                  </a:txBody>
                  <a:tcPr/>
                </a:tc>
                <a:tc>
                  <a:txBody>
                    <a:bodyPr/>
                    <a:lstStyle/>
                    <a:p>
                      <a:r>
                        <a:rPr lang="en-US" smtClean="0"/>
                        <a:t>2.8</a:t>
                      </a:r>
                      <a:endParaRPr lang="en-US"/>
                    </a:p>
                  </a:txBody>
                  <a:tcPr/>
                </a:tc>
                <a:tc>
                  <a:txBody>
                    <a:bodyPr/>
                    <a:lstStyle/>
                    <a:p>
                      <a:r>
                        <a:rPr lang="en-US" smtClean="0"/>
                        <a:t>1.1</a:t>
                      </a:r>
                      <a:endParaRPr lang="en-US"/>
                    </a:p>
                  </a:txBody>
                  <a:tcPr/>
                </a:tc>
              </a:tr>
              <a:tr h="716280">
                <a:tc>
                  <a:txBody>
                    <a:bodyPr/>
                    <a:lstStyle/>
                    <a:p>
                      <a:r>
                        <a:rPr lang="en-US" smtClean="0"/>
                        <a:t>Real</a:t>
                      </a:r>
                      <a:r>
                        <a:rPr lang="en-US" baseline="0" smtClean="0"/>
                        <a:t> Actor </a:t>
                      </a:r>
                    </a:p>
                    <a:p>
                      <a:r>
                        <a:rPr lang="en-US" baseline="0" smtClean="0"/>
                        <a:t>Sketched Scene</a:t>
                      </a:r>
                      <a:endParaRPr lang="en-US"/>
                    </a:p>
                  </a:txBody>
                  <a:tcPr/>
                </a:tc>
                <a:tc>
                  <a:txBody>
                    <a:bodyPr/>
                    <a:lstStyle/>
                    <a:p>
                      <a:r>
                        <a:rPr lang="en-US" smtClean="0"/>
                        <a:t>2.7</a:t>
                      </a:r>
                      <a:endParaRPr lang="en-US"/>
                    </a:p>
                  </a:txBody>
                  <a:tcPr/>
                </a:tc>
                <a:tc>
                  <a:txBody>
                    <a:bodyPr/>
                    <a:lstStyle/>
                    <a:p>
                      <a:r>
                        <a:rPr lang="en-US" smtClean="0"/>
                        <a:t>1.1</a:t>
                      </a:r>
                      <a:endParaRPr lang="en-US"/>
                    </a:p>
                  </a:txBody>
                  <a:tcPr/>
                </a:tc>
              </a:tr>
            </a:tbl>
          </a:graphicData>
        </a:graphic>
      </p:graphicFrame>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mtClean="0"/>
              <a:t>Question 9 Graph</a:t>
            </a:r>
            <a:endParaRPr lang="en-US"/>
          </a:p>
        </p:txBody>
      </p:sp>
      <p:graphicFrame>
        <p:nvGraphicFramePr>
          <p:cNvPr id="3" name="Chart 2"/>
          <p:cNvGraphicFramePr/>
          <p:nvPr/>
        </p:nvGraphicFramePr>
        <p:xfrm>
          <a:off x="1524000" y="1752600"/>
          <a:ext cx="6096000" cy="4064000"/>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p:cNvSpPr txBox="1"/>
          <p:nvPr/>
        </p:nvSpPr>
        <p:spPr>
          <a:xfrm>
            <a:off x="4876800" y="6172200"/>
            <a:ext cx="3627916" cy="369332"/>
          </a:xfrm>
          <a:prstGeom prst="rect">
            <a:avLst/>
          </a:prstGeom>
          <a:noFill/>
        </p:spPr>
        <p:txBody>
          <a:bodyPr wrap="none" rtlCol="0">
            <a:spAutoFit/>
          </a:bodyPr>
          <a:lstStyle/>
          <a:p>
            <a:r>
              <a:rPr lang="en-US" smtClean="0"/>
              <a:t>F(1,36)=.610, MS err=1.03, p=.44</a:t>
            </a:r>
            <a:endParaRPr lang="en-US"/>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09600" y="0"/>
            <a:ext cx="8229600" cy="1143000"/>
          </a:xfrm>
        </p:spPr>
        <p:txBody>
          <a:bodyPr/>
          <a:lstStyle/>
          <a:p>
            <a:pPr algn="l">
              <a:defRPr/>
            </a:pPr>
            <a:r>
              <a:rPr lang="en-US" smtClean="0"/>
              <a:t>Question 9 Graph</a:t>
            </a:r>
            <a:endParaRPr lang="en-US"/>
          </a:p>
        </p:txBody>
      </p:sp>
      <p:sp>
        <p:nvSpPr>
          <p:cNvPr id="52227" name="TextBox 2"/>
          <p:cNvSpPr txBox="1">
            <a:spLocks noChangeArrowheads="1"/>
          </p:cNvSpPr>
          <p:nvPr/>
        </p:nvSpPr>
        <p:spPr bwMode="auto">
          <a:xfrm>
            <a:off x="5029200" y="5943600"/>
            <a:ext cx="3627916" cy="646331"/>
          </a:xfrm>
          <a:prstGeom prst="rect">
            <a:avLst/>
          </a:prstGeom>
          <a:noFill/>
          <a:ln w="9525">
            <a:noFill/>
            <a:miter lim="800000"/>
            <a:headEnd/>
            <a:tailEnd/>
          </a:ln>
        </p:spPr>
        <p:txBody>
          <a:bodyPr wrap="none">
            <a:spAutoFit/>
          </a:bodyPr>
          <a:lstStyle/>
          <a:p>
            <a:r>
              <a:rPr lang="en-US"/>
              <a:t>F(1,36)=7.05, MS err=1.03, p=.</a:t>
            </a:r>
            <a:r>
              <a:rPr lang="en-US" smtClean="0"/>
              <a:t>01</a:t>
            </a:r>
          </a:p>
          <a:p>
            <a:pPr algn="ctr"/>
            <a:r>
              <a:rPr lang="en-US" smtClean="0"/>
              <a:t>Significant Main Effect</a:t>
            </a:r>
          </a:p>
        </p:txBody>
      </p:sp>
      <p:graphicFrame>
        <p:nvGraphicFramePr>
          <p:cNvPr id="52228" name="Chart 3"/>
          <p:cNvGraphicFramePr>
            <a:graphicFrameLocks/>
          </p:cNvGraphicFramePr>
          <p:nvPr/>
        </p:nvGraphicFramePr>
        <p:xfrm>
          <a:off x="1524000" y="1397000"/>
          <a:ext cx="6096000" cy="4064000"/>
        </p:xfrm>
        <a:graphic>
          <a:graphicData uri="http://schemas.openxmlformats.org/presentationml/2006/ole">
            <mc:AlternateContent xmlns:mc="http://schemas.openxmlformats.org/markup-compatibility/2006">
              <mc:Choice xmlns:v="urn:schemas-microsoft-com:vml" Requires="v">
                <p:oleObj spid="_x0000_s52232" r:id="rId3" imgW="6096528" imgH="4066384" progId="Excel.Sheet.8">
                  <p:embed/>
                </p:oleObj>
              </mc:Choice>
              <mc:Fallback>
                <p:oleObj r:id="rId3" imgW="6096528" imgH="4066384" progId="Excel.Sheet.8">
                  <p:embed/>
                  <p:pic>
                    <p:nvPicPr>
                      <p:cNvPr id="0" name="Chart 3"/>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1397000"/>
                        <a:ext cx="6096000" cy="4064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914400" y="0"/>
            <a:ext cx="8229600" cy="1143000"/>
          </a:xfrm>
        </p:spPr>
        <p:txBody>
          <a:bodyPr/>
          <a:lstStyle/>
          <a:p>
            <a:pPr algn="l">
              <a:defRPr/>
            </a:pPr>
            <a:r>
              <a:rPr lang="en-US" smtClean="0"/>
              <a:t>Question 9 Continued</a:t>
            </a:r>
            <a:endParaRPr lang="en-US"/>
          </a:p>
        </p:txBody>
      </p:sp>
      <p:graphicFrame>
        <p:nvGraphicFramePr>
          <p:cNvPr id="53251" name="Chart 2"/>
          <p:cNvGraphicFramePr>
            <a:graphicFrameLocks/>
          </p:cNvGraphicFramePr>
          <p:nvPr/>
        </p:nvGraphicFramePr>
        <p:xfrm>
          <a:off x="1066800" y="1371600"/>
          <a:ext cx="6629400" cy="4318000"/>
        </p:xfrm>
        <a:graphic>
          <a:graphicData uri="http://schemas.openxmlformats.org/presentationml/2006/ole">
            <mc:AlternateContent xmlns:mc="http://schemas.openxmlformats.org/markup-compatibility/2006">
              <mc:Choice xmlns:v="urn:schemas-microsoft-com:vml" Requires="v">
                <p:oleObj spid="_x0000_s53255" r:id="rId3" imgW="6633023" imgH="4316342" progId="Excel.Sheet.8">
                  <p:embed/>
                </p:oleObj>
              </mc:Choice>
              <mc:Fallback>
                <p:oleObj r:id="rId3" imgW="6633023" imgH="4316342" progId="Excel.Sheet.8">
                  <p:embed/>
                  <p:pic>
                    <p:nvPicPr>
                      <p:cNvPr id="0" name="Chart 2"/>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1371600"/>
                        <a:ext cx="6629400" cy="4318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3252" name="TextBox 3"/>
          <p:cNvSpPr txBox="1">
            <a:spLocks noChangeArrowheads="1"/>
          </p:cNvSpPr>
          <p:nvPr/>
        </p:nvSpPr>
        <p:spPr bwMode="auto">
          <a:xfrm>
            <a:off x="5105400" y="6019800"/>
            <a:ext cx="3692036" cy="646331"/>
          </a:xfrm>
          <a:prstGeom prst="rect">
            <a:avLst/>
          </a:prstGeom>
          <a:noFill/>
          <a:ln w="9525">
            <a:noFill/>
            <a:miter lim="800000"/>
            <a:headEnd/>
            <a:tailEnd/>
          </a:ln>
        </p:spPr>
        <p:txBody>
          <a:bodyPr wrap="none">
            <a:spAutoFit/>
          </a:bodyPr>
          <a:lstStyle/>
          <a:p>
            <a:r>
              <a:rPr lang="en-US"/>
              <a:t>F(1,36)= 5.49, MS err=1.03, p=.</a:t>
            </a:r>
            <a:r>
              <a:rPr lang="en-US" smtClean="0"/>
              <a:t>03</a:t>
            </a:r>
          </a:p>
          <a:p>
            <a:pPr algn="ctr"/>
            <a:r>
              <a:rPr lang="en-US" smtClean="0"/>
              <a:t>Significant Main Effect</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eaLnBrk="1" hangingPunct="1">
              <a:defRPr/>
            </a:pPr>
            <a:r>
              <a:rPr lang="en-US" smtClean="0"/>
              <a:t>Background</a:t>
            </a:r>
            <a:endParaRPr lang="en-US"/>
          </a:p>
        </p:txBody>
      </p:sp>
      <p:sp>
        <p:nvSpPr>
          <p:cNvPr id="15363" name="Content Placeholder 2"/>
          <p:cNvSpPr>
            <a:spLocks noGrp="1"/>
          </p:cNvSpPr>
          <p:nvPr>
            <p:ph idx="1"/>
          </p:nvPr>
        </p:nvSpPr>
        <p:spPr>
          <a:xfrm>
            <a:off x="609600" y="1752600"/>
            <a:ext cx="8229600" cy="4525963"/>
          </a:xfrm>
        </p:spPr>
        <p:txBody>
          <a:bodyPr/>
          <a:lstStyle/>
          <a:p>
            <a:pPr marL="292100" lvl="1" indent="-292100" eaLnBrk="1" hangingPunct="1">
              <a:spcBef>
                <a:spcPct val="0"/>
              </a:spcBef>
              <a:buClr>
                <a:schemeClr val="accent1"/>
              </a:buClr>
              <a:buSzPct val="70000"/>
              <a:buFontTx/>
              <a:buNone/>
            </a:pPr>
            <a:endParaRPr lang="en-US" smtClean="0"/>
          </a:p>
          <a:p>
            <a:pPr marL="292100" lvl="1" indent="-292100" eaLnBrk="1" hangingPunct="1">
              <a:spcBef>
                <a:spcPct val="0"/>
              </a:spcBef>
              <a:buClr>
                <a:schemeClr val="accent1"/>
              </a:buClr>
              <a:buSzPct val="70000"/>
              <a:buFont typeface="Wingdings 2" pitchFamily="18" charset="2"/>
              <a:buChar char=""/>
            </a:pPr>
            <a:endParaRPr lang="en-US" sz="2400" smtClean="0"/>
          </a:p>
          <a:p>
            <a:pPr marL="292100" lvl="1" indent="-292100" eaLnBrk="1" hangingPunct="1">
              <a:spcBef>
                <a:spcPct val="0"/>
              </a:spcBef>
              <a:buClr>
                <a:schemeClr val="accent1"/>
              </a:buClr>
              <a:buSzPct val="70000"/>
              <a:buFont typeface="Wingdings 2" pitchFamily="18" charset="2"/>
              <a:buChar char=""/>
            </a:pPr>
            <a:endParaRPr lang="en-US" sz="2400" smtClean="0"/>
          </a:p>
          <a:p>
            <a:pPr marL="292100" lvl="1" indent="-292100" eaLnBrk="1" hangingPunct="1">
              <a:spcBef>
                <a:spcPct val="0"/>
              </a:spcBef>
              <a:buClr>
                <a:schemeClr val="accent1"/>
              </a:buClr>
              <a:buSzPct val="70000"/>
              <a:buFont typeface="Wingdings 2" pitchFamily="18" charset="2"/>
              <a:buChar char=""/>
            </a:pPr>
            <a:r>
              <a:rPr lang="en-US" sz="2400" smtClean="0"/>
              <a:t>The photograph in particular has long been perceived to have a special power of persuasion. (</a:t>
            </a:r>
            <a:r>
              <a:rPr lang="en-US" sz="2400" err="1" smtClean="0"/>
              <a:t>Mnookin</a:t>
            </a:r>
            <a:r>
              <a:rPr lang="en-US" sz="2400" smtClean="0"/>
              <a:t>, 1998).</a:t>
            </a:r>
          </a:p>
          <a:p>
            <a:pPr marL="292100" lvl="1" indent="-292100" eaLnBrk="1" hangingPunct="1">
              <a:spcBef>
                <a:spcPct val="0"/>
              </a:spcBef>
              <a:buClr>
                <a:schemeClr val="accent1"/>
              </a:buClr>
              <a:buSzPct val="70000"/>
              <a:buFontTx/>
              <a:buNone/>
            </a:pPr>
            <a:endParaRPr lang="en-US" sz="2400" smtClean="0"/>
          </a:p>
          <a:p>
            <a:pPr marL="292100" lvl="1" indent="-292100" eaLnBrk="1" hangingPunct="1">
              <a:spcBef>
                <a:spcPct val="0"/>
              </a:spcBef>
              <a:buClr>
                <a:schemeClr val="accent1"/>
              </a:buClr>
              <a:buSzPct val="70000"/>
              <a:buFont typeface="Wingdings 2" pitchFamily="18" charset="2"/>
              <a:buChar char=""/>
            </a:pPr>
            <a:r>
              <a:rPr lang="en-US" sz="2400" smtClean="0"/>
              <a:t>Seeing a photograph almost functions as a substitute for seeing the real thing. (Mnookin, 1998).</a:t>
            </a:r>
          </a:p>
          <a:p>
            <a:pPr marL="292100" lvl="1" indent="-292100" eaLnBrk="1" hangingPunct="1">
              <a:spcBef>
                <a:spcPct val="0"/>
              </a:spcBef>
              <a:buClr>
                <a:schemeClr val="accent1"/>
              </a:buClr>
              <a:buSzPct val="70000"/>
              <a:buFont typeface="Wingdings 2" pitchFamily="18" charset="2"/>
              <a:buChar char=""/>
            </a:pPr>
            <a:endParaRPr lang="en-US" sz="2400" smtClean="0"/>
          </a:p>
          <a:p>
            <a:pPr marL="292100" lvl="1" indent="-292100" eaLnBrk="1" hangingPunct="1">
              <a:spcBef>
                <a:spcPct val="0"/>
              </a:spcBef>
              <a:buClr>
                <a:schemeClr val="accent1"/>
              </a:buClr>
              <a:buSzPct val="70000"/>
              <a:buFont typeface="Wingdings 2" pitchFamily="18" charset="2"/>
              <a:buChar char=""/>
            </a:pPr>
            <a:r>
              <a:rPr lang="en-US" sz="2400" smtClean="0"/>
              <a:t>Although a gruesome photograph may be relevant,  a litigant may object to its admission as evidence because the litigant believes the photograph will be unfairly prejudicial. (Thomas, 1996).</a:t>
            </a:r>
          </a:p>
          <a:p>
            <a:pPr marL="292100" lvl="1" indent="-292100" eaLnBrk="1" hangingPunct="1">
              <a:spcBef>
                <a:spcPct val="0"/>
              </a:spcBef>
              <a:buClr>
                <a:schemeClr val="accent1"/>
              </a:buClr>
              <a:buSzPct val="70000"/>
              <a:buFont typeface="Wingdings 2" pitchFamily="18" charset="2"/>
              <a:buChar char=""/>
            </a:pPr>
            <a:endParaRPr lang="en-US" sz="2400" smtClean="0"/>
          </a:p>
          <a:p>
            <a:pPr marL="292100" lvl="1" indent="-292100" eaLnBrk="1" hangingPunct="1">
              <a:spcBef>
                <a:spcPct val="0"/>
              </a:spcBef>
              <a:buClr>
                <a:schemeClr val="accent1"/>
              </a:buClr>
              <a:buSzPct val="70000"/>
              <a:buFont typeface="Wingdings 2" pitchFamily="18" charset="2"/>
              <a:buChar char=""/>
            </a:pPr>
            <a:endParaRPr lang="en-US" sz="2000" smtClean="0"/>
          </a:p>
          <a:p>
            <a:pPr marL="292100" lvl="1" indent="-292100" eaLnBrk="1" hangingPunct="1">
              <a:spcBef>
                <a:spcPct val="0"/>
              </a:spcBef>
              <a:buClr>
                <a:schemeClr val="accent1"/>
              </a:buClr>
              <a:buSzPct val="70000"/>
              <a:buFontTx/>
              <a:buNone/>
            </a:pPr>
            <a:endParaRPr lang="en-US" sz="2400" smtClean="0"/>
          </a:p>
          <a:p>
            <a:pPr marL="292100" lvl="1" indent="-292100" eaLnBrk="1" hangingPunct="1">
              <a:spcBef>
                <a:spcPct val="0"/>
              </a:spcBef>
              <a:buClr>
                <a:schemeClr val="accent1"/>
              </a:buClr>
              <a:buSzPct val="70000"/>
              <a:buFont typeface="Wingdings 2" pitchFamily="18" charset="2"/>
              <a:buChar char=""/>
            </a:pPr>
            <a:endParaRPr lang="en-US" sz="2400" smtClean="0"/>
          </a:p>
          <a:p>
            <a:pPr marL="292100" lvl="1" indent="-292100" eaLnBrk="1" hangingPunct="1">
              <a:spcBef>
                <a:spcPct val="0"/>
              </a:spcBef>
              <a:buClr>
                <a:schemeClr val="accent1"/>
              </a:buClr>
              <a:buSzPct val="70000"/>
              <a:buFontTx/>
              <a:buNone/>
            </a:pPr>
            <a:endParaRPr lang="en-US" sz="2400" smtClean="0"/>
          </a:p>
        </p:txBody>
      </p:sp>
      <p:sp>
        <p:nvSpPr>
          <p:cNvPr id="10" name="Rounded Rectangle 9"/>
          <p:cNvSpPr/>
          <p:nvPr/>
        </p:nvSpPr>
        <p:spPr>
          <a:xfrm>
            <a:off x="2057400" y="1524000"/>
            <a:ext cx="5029200" cy="1143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 typeface="Wingdings 2" pitchFamily="18" charset="2"/>
              <a:buNone/>
              <a:defRPr/>
            </a:pPr>
            <a:r>
              <a:rPr lang="en-US" sz="4000"/>
              <a:t>Photographs</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mtClean="0"/>
              <a:t>Results</a:t>
            </a:r>
            <a:endParaRPr lang="en-US"/>
          </a:p>
        </p:txBody>
      </p:sp>
      <p:sp>
        <p:nvSpPr>
          <p:cNvPr id="3" name="Content Placeholder 2"/>
          <p:cNvSpPr>
            <a:spLocks noGrp="1"/>
          </p:cNvSpPr>
          <p:nvPr>
            <p:ph idx="1"/>
          </p:nvPr>
        </p:nvSpPr>
        <p:spPr/>
        <p:txBody>
          <a:bodyPr/>
          <a:lstStyle/>
          <a:p>
            <a:r>
              <a:rPr lang="en-US" smtClean="0"/>
              <a:t>Question </a:t>
            </a:r>
            <a:r>
              <a:rPr lang="en-US" sz="2400" smtClean="0"/>
              <a:t>12-How guilty do you believe the defendant is? </a:t>
            </a:r>
          </a:p>
          <a:p>
            <a:pPr>
              <a:buNone/>
            </a:pPr>
            <a:endParaRPr lang="en-US" sz="2400" smtClean="0"/>
          </a:p>
          <a:p>
            <a:pPr>
              <a:buNone/>
            </a:pPr>
            <a:r>
              <a:rPr lang="en-US" sz="2400" smtClean="0"/>
              <a:t>All groups rated the defendant very similarly in guilt, but the Real Actor/Real Scene was still the highest</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defRPr/>
            </a:pPr>
            <a:r>
              <a:rPr lang="en-US" smtClean="0"/>
              <a:t>Question </a:t>
            </a:r>
            <a:r>
              <a:rPr lang="en-US" sz="3100" smtClean="0"/>
              <a:t>12-How guilty do you believe the defendant is? </a:t>
            </a:r>
            <a:endParaRPr lang="en-US" sz="3100"/>
          </a:p>
        </p:txBody>
      </p:sp>
      <p:graphicFrame>
        <p:nvGraphicFramePr>
          <p:cNvPr id="3" name="Table 2"/>
          <p:cNvGraphicFramePr>
            <a:graphicFrameLocks noGrp="1"/>
          </p:cNvGraphicFramePr>
          <p:nvPr/>
        </p:nvGraphicFramePr>
        <p:xfrm>
          <a:off x="838200" y="2514600"/>
          <a:ext cx="7010400" cy="3276600"/>
        </p:xfrm>
        <a:graphic>
          <a:graphicData uri="http://schemas.openxmlformats.org/drawingml/2006/table">
            <a:tbl>
              <a:tblPr firstRow="1" bandRow="1">
                <a:tableStyleId>{5C22544A-7EE6-4342-B048-85BDC9FD1C3A}</a:tableStyleId>
              </a:tblPr>
              <a:tblGrid>
                <a:gridCol w="2336800"/>
                <a:gridCol w="2336800"/>
                <a:gridCol w="2336800"/>
              </a:tblGrid>
              <a:tr h="716280">
                <a:tc>
                  <a:txBody>
                    <a:bodyPr/>
                    <a:lstStyle/>
                    <a:p>
                      <a:r>
                        <a:rPr lang="en-US" smtClean="0"/>
                        <a:t>Type of Graphic</a:t>
                      </a:r>
                      <a:endParaRPr lang="en-US"/>
                    </a:p>
                  </a:txBody>
                  <a:tcPr/>
                </a:tc>
                <a:tc>
                  <a:txBody>
                    <a:bodyPr/>
                    <a:lstStyle/>
                    <a:p>
                      <a:r>
                        <a:rPr lang="en-US" smtClean="0"/>
                        <a:t>Mean </a:t>
                      </a:r>
                      <a:endParaRPr lang="en-US"/>
                    </a:p>
                  </a:txBody>
                  <a:tcPr/>
                </a:tc>
                <a:tc>
                  <a:txBody>
                    <a:bodyPr/>
                    <a:lstStyle/>
                    <a:p>
                      <a:r>
                        <a:rPr lang="en-US" smtClean="0"/>
                        <a:t>Standard Deviation</a:t>
                      </a:r>
                      <a:endParaRPr lang="en-US"/>
                    </a:p>
                  </a:txBody>
                  <a:tcPr/>
                </a:tc>
              </a:tr>
              <a:tr h="640080">
                <a:tc>
                  <a:txBody>
                    <a:bodyPr/>
                    <a:lstStyle/>
                    <a:p>
                      <a:r>
                        <a:rPr lang="en-US" smtClean="0"/>
                        <a:t>Sketched Actor</a:t>
                      </a:r>
                    </a:p>
                    <a:p>
                      <a:r>
                        <a:rPr lang="en-US" smtClean="0"/>
                        <a:t>Sketched Scene</a:t>
                      </a:r>
                      <a:endParaRPr lang="en-US"/>
                    </a:p>
                  </a:txBody>
                  <a:tcPr/>
                </a:tc>
                <a:tc>
                  <a:txBody>
                    <a:bodyPr/>
                    <a:lstStyle/>
                    <a:p>
                      <a:r>
                        <a:rPr lang="en-US" smtClean="0"/>
                        <a:t>4.0</a:t>
                      </a:r>
                      <a:endParaRPr lang="en-US"/>
                    </a:p>
                  </a:txBody>
                  <a:tcPr/>
                </a:tc>
                <a:tc>
                  <a:txBody>
                    <a:bodyPr/>
                    <a:lstStyle/>
                    <a:p>
                      <a:r>
                        <a:rPr lang="en-US" smtClean="0"/>
                        <a:t>1.2</a:t>
                      </a:r>
                      <a:endParaRPr lang="en-US"/>
                    </a:p>
                  </a:txBody>
                  <a:tcPr/>
                </a:tc>
              </a:tr>
              <a:tr h="640080">
                <a:tc>
                  <a:txBody>
                    <a:bodyPr/>
                    <a:lstStyle/>
                    <a:p>
                      <a:r>
                        <a:rPr lang="en-US" smtClean="0"/>
                        <a:t>Sketched Actor</a:t>
                      </a:r>
                    </a:p>
                    <a:p>
                      <a:r>
                        <a:rPr lang="en-US" smtClean="0"/>
                        <a:t>Real Scene</a:t>
                      </a:r>
                      <a:endParaRPr lang="en-US"/>
                    </a:p>
                  </a:txBody>
                  <a:tcPr/>
                </a:tc>
                <a:tc>
                  <a:txBody>
                    <a:bodyPr/>
                    <a:lstStyle/>
                    <a:p>
                      <a:r>
                        <a:rPr lang="en-US" smtClean="0"/>
                        <a:t>3.8</a:t>
                      </a:r>
                      <a:endParaRPr lang="en-US"/>
                    </a:p>
                  </a:txBody>
                  <a:tcPr/>
                </a:tc>
                <a:tc>
                  <a:txBody>
                    <a:bodyPr/>
                    <a:lstStyle/>
                    <a:p>
                      <a:r>
                        <a:rPr lang="en-US" smtClean="0"/>
                        <a:t>1.0</a:t>
                      </a:r>
                      <a:endParaRPr lang="en-US"/>
                    </a:p>
                  </a:txBody>
                  <a:tcPr/>
                </a:tc>
              </a:tr>
              <a:tr h="640080">
                <a:tc>
                  <a:txBody>
                    <a:bodyPr/>
                    <a:lstStyle/>
                    <a:p>
                      <a:r>
                        <a:rPr lang="en-US" smtClean="0"/>
                        <a:t>Real Actor</a:t>
                      </a:r>
                    </a:p>
                    <a:p>
                      <a:r>
                        <a:rPr lang="en-US" smtClean="0"/>
                        <a:t>Real Scene</a:t>
                      </a:r>
                      <a:endParaRPr lang="en-US"/>
                    </a:p>
                  </a:txBody>
                  <a:tcPr/>
                </a:tc>
                <a:tc>
                  <a:txBody>
                    <a:bodyPr/>
                    <a:lstStyle/>
                    <a:p>
                      <a:r>
                        <a:rPr lang="en-US" smtClean="0"/>
                        <a:t>4.4</a:t>
                      </a:r>
                      <a:endParaRPr lang="en-US"/>
                    </a:p>
                  </a:txBody>
                  <a:tcPr/>
                </a:tc>
                <a:tc>
                  <a:txBody>
                    <a:bodyPr/>
                    <a:lstStyle/>
                    <a:p>
                      <a:r>
                        <a:rPr lang="en-US" smtClean="0"/>
                        <a:t>.7</a:t>
                      </a:r>
                      <a:endParaRPr lang="en-US"/>
                    </a:p>
                  </a:txBody>
                  <a:tcPr/>
                </a:tc>
              </a:tr>
              <a:tr h="640080">
                <a:tc>
                  <a:txBody>
                    <a:bodyPr/>
                    <a:lstStyle/>
                    <a:p>
                      <a:r>
                        <a:rPr lang="en-US" smtClean="0"/>
                        <a:t>Real Actor</a:t>
                      </a:r>
                    </a:p>
                    <a:p>
                      <a:r>
                        <a:rPr lang="en-US" smtClean="0"/>
                        <a:t>Sketched Scene</a:t>
                      </a:r>
                      <a:endParaRPr lang="en-US"/>
                    </a:p>
                  </a:txBody>
                  <a:tcPr/>
                </a:tc>
                <a:tc>
                  <a:txBody>
                    <a:bodyPr/>
                    <a:lstStyle/>
                    <a:p>
                      <a:r>
                        <a:rPr lang="en-US" smtClean="0"/>
                        <a:t>4.0</a:t>
                      </a:r>
                      <a:endParaRPr lang="en-US"/>
                    </a:p>
                  </a:txBody>
                  <a:tcPr/>
                </a:tc>
                <a:tc>
                  <a:txBody>
                    <a:bodyPr/>
                    <a:lstStyle/>
                    <a:p>
                      <a:r>
                        <a:rPr lang="en-US" smtClean="0"/>
                        <a:t>.81</a:t>
                      </a:r>
                      <a:endParaRPr lang="en-US"/>
                    </a:p>
                  </a:txBody>
                  <a:tcPr/>
                </a:tc>
              </a:tr>
            </a:tbl>
          </a:graphicData>
        </a:graphic>
      </p:graphicFrame>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mtClean="0"/>
              <a:t>Question 12 Graph</a:t>
            </a:r>
            <a:endParaRPr lang="en-US"/>
          </a:p>
        </p:txBody>
      </p:sp>
      <p:graphicFrame>
        <p:nvGraphicFramePr>
          <p:cNvPr id="3" name="Chart 2"/>
          <p:cNvGraphicFramePr/>
          <p:nvPr/>
        </p:nvGraphicFramePr>
        <p:xfrm>
          <a:off x="1447800" y="1600200"/>
          <a:ext cx="6096000" cy="4064000"/>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p:cNvSpPr txBox="1"/>
          <p:nvPr/>
        </p:nvSpPr>
        <p:spPr>
          <a:xfrm>
            <a:off x="4876800" y="6096000"/>
            <a:ext cx="3692036" cy="369332"/>
          </a:xfrm>
          <a:prstGeom prst="rect">
            <a:avLst/>
          </a:prstGeom>
          <a:noFill/>
        </p:spPr>
        <p:txBody>
          <a:bodyPr wrap="none" rtlCol="0">
            <a:spAutoFit/>
          </a:bodyPr>
          <a:lstStyle/>
          <a:p>
            <a:r>
              <a:rPr lang="en-US" smtClean="0"/>
              <a:t>F(1,36)=1.013, MS err=.89,p=.321</a:t>
            </a:r>
            <a:endParaRPr lang="en-US"/>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defRPr/>
            </a:pPr>
            <a:r>
              <a:rPr lang="en-US" smtClean="0"/>
              <a:t>Question 12 Graph</a:t>
            </a:r>
            <a:endParaRPr lang="en-US"/>
          </a:p>
        </p:txBody>
      </p:sp>
      <p:graphicFrame>
        <p:nvGraphicFramePr>
          <p:cNvPr id="55299" name="Chart 2"/>
          <p:cNvGraphicFramePr>
            <a:graphicFrameLocks/>
          </p:cNvGraphicFramePr>
          <p:nvPr/>
        </p:nvGraphicFramePr>
        <p:xfrm>
          <a:off x="1524000" y="1397000"/>
          <a:ext cx="6096000" cy="4064000"/>
        </p:xfrm>
        <a:graphic>
          <a:graphicData uri="http://schemas.openxmlformats.org/presentationml/2006/ole">
            <mc:AlternateContent xmlns:mc="http://schemas.openxmlformats.org/markup-compatibility/2006">
              <mc:Choice xmlns:v="urn:schemas-microsoft-com:vml" Requires="v">
                <p:oleObj spid="_x0000_s55303" r:id="rId3" imgW="6096528" imgH="4066384" progId="Excel.Sheet.8">
                  <p:embed/>
                </p:oleObj>
              </mc:Choice>
              <mc:Fallback>
                <p:oleObj r:id="rId3" imgW="6096528" imgH="4066384" progId="Excel.Sheet.8">
                  <p:embed/>
                  <p:pic>
                    <p:nvPicPr>
                      <p:cNvPr id="0" name="Chart 2"/>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1397000"/>
                        <a:ext cx="6096000" cy="4064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5300" name="TextBox 3"/>
          <p:cNvSpPr txBox="1">
            <a:spLocks noChangeArrowheads="1"/>
          </p:cNvSpPr>
          <p:nvPr/>
        </p:nvSpPr>
        <p:spPr bwMode="auto">
          <a:xfrm>
            <a:off x="5105400" y="5791200"/>
            <a:ext cx="3675063" cy="369888"/>
          </a:xfrm>
          <a:prstGeom prst="rect">
            <a:avLst/>
          </a:prstGeom>
          <a:noFill/>
          <a:ln w="9525">
            <a:noFill/>
            <a:miter lim="800000"/>
            <a:headEnd/>
            <a:tailEnd/>
          </a:ln>
        </p:spPr>
        <p:txBody>
          <a:bodyPr wrap="none">
            <a:spAutoFit/>
          </a:bodyPr>
          <a:lstStyle/>
          <a:p>
            <a:r>
              <a:rPr lang="en-US"/>
              <a:t>F(1,36)= .112, MS err=.89, p=.739</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4000"/>
            <a:ext cx="8229600" cy="1143000"/>
          </a:xfrm>
        </p:spPr>
        <p:txBody>
          <a:bodyPr/>
          <a:lstStyle/>
          <a:p>
            <a:pPr algn="l">
              <a:defRPr/>
            </a:pPr>
            <a:r>
              <a:rPr lang="en-US" smtClean="0"/>
              <a:t>Question 12</a:t>
            </a:r>
            <a:endParaRPr lang="en-US"/>
          </a:p>
        </p:txBody>
      </p:sp>
      <p:graphicFrame>
        <p:nvGraphicFramePr>
          <p:cNvPr id="56323" name="Chart 2"/>
          <p:cNvGraphicFramePr>
            <a:graphicFrameLocks/>
          </p:cNvGraphicFramePr>
          <p:nvPr/>
        </p:nvGraphicFramePr>
        <p:xfrm>
          <a:off x="1524000" y="1397000"/>
          <a:ext cx="6096000" cy="4064000"/>
        </p:xfrm>
        <a:graphic>
          <a:graphicData uri="http://schemas.openxmlformats.org/presentationml/2006/ole">
            <mc:AlternateContent xmlns:mc="http://schemas.openxmlformats.org/markup-compatibility/2006">
              <mc:Choice xmlns:v="urn:schemas-microsoft-com:vml" Requires="v">
                <p:oleObj spid="_x0000_s56327" r:id="rId3" imgW="6096528" imgH="4066384" progId="Excel.Sheet.8">
                  <p:embed/>
                </p:oleObj>
              </mc:Choice>
              <mc:Fallback>
                <p:oleObj r:id="rId3" imgW="6096528" imgH="4066384" progId="Excel.Sheet.8">
                  <p:embed/>
                  <p:pic>
                    <p:nvPicPr>
                      <p:cNvPr id="0" name="Chart 2"/>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1397000"/>
                        <a:ext cx="6096000" cy="4064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6324" name="TextBox 4"/>
          <p:cNvSpPr txBox="1">
            <a:spLocks noChangeArrowheads="1"/>
          </p:cNvSpPr>
          <p:nvPr/>
        </p:nvSpPr>
        <p:spPr bwMode="auto">
          <a:xfrm>
            <a:off x="5029200" y="5943600"/>
            <a:ext cx="3756025" cy="369888"/>
          </a:xfrm>
          <a:prstGeom prst="rect">
            <a:avLst/>
          </a:prstGeom>
          <a:noFill/>
          <a:ln w="9525">
            <a:noFill/>
            <a:miter lim="800000"/>
            <a:headEnd/>
            <a:tailEnd/>
          </a:ln>
        </p:spPr>
        <p:txBody>
          <a:bodyPr wrap="none">
            <a:spAutoFit/>
          </a:bodyPr>
          <a:lstStyle/>
          <a:p>
            <a:r>
              <a:rPr lang="en-US"/>
              <a:t>F(1,36)= 1.01, MS err= .89, p=.321</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mtClean="0"/>
              <a:t>Discussion</a:t>
            </a:r>
            <a:endParaRPr lang="en-US"/>
          </a:p>
        </p:txBody>
      </p:sp>
      <p:sp>
        <p:nvSpPr>
          <p:cNvPr id="4" name="Rectangle 3"/>
          <p:cNvSpPr/>
          <p:nvPr/>
        </p:nvSpPr>
        <p:spPr>
          <a:xfrm>
            <a:off x="609600" y="2438400"/>
            <a:ext cx="2971800" cy="2743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685800" y="2743200"/>
            <a:ext cx="2819400" cy="2031325"/>
          </a:xfrm>
          <a:prstGeom prst="rect">
            <a:avLst/>
          </a:prstGeom>
          <a:noFill/>
        </p:spPr>
        <p:txBody>
          <a:bodyPr wrap="square" rtlCol="0">
            <a:spAutoFit/>
          </a:bodyPr>
          <a:lstStyle/>
          <a:p>
            <a:pPr algn="ctr"/>
            <a:r>
              <a:rPr lang="en-US" smtClean="0">
                <a:latin typeface="+mn-lt"/>
              </a:rPr>
              <a:t>Hypothesis 1:</a:t>
            </a:r>
          </a:p>
          <a:p>
            <a:pPr algn="ctr"/>
            <a:endParaRPr lang="en-US" smtClean="0">
              <a:latin typeface="+mn-lt"/>
            </a:endParaRPr>
          </a:p>
          <a:p>
            <a:pPr algn="ctr"/>
            <a:r>
              <a:rPr lang="en-US" smtClean="0">
                <a:latin typeface="+mn-lt"/>
              </a:rPr>
              <a:t>Real photographic images of a scene will be more persuasive in jury trials than sketched images.</a:t>
            </a:r>
          </a:p>
        </p:txBody>
      </p:sp>
      <p:sp>
        <p:nvSpPr>
          <p:cNvPr id="6" name="Rectangle 5"/>
          <p:cNvSpPr/>
          <p:nvPr/>
        </p:nvSpPr>
        <p:spPr>
          <a:xfrm>
            <a:off x="5410200" y="1905000"/>
            <a:ext cx="2971800" cy="1828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5486400" y="1905000"/>
            <a:ext cx="2819400" cy="2031325"/>
          </a:xfrm>
          <a:prstGeom prst="rect">
            <a:avLst/>
          </a:prstGeom>
          <a:noFill/>
        </p:spPr>
        <p:txBody>
          <a:bodyPr wrap="square" rtlCol="0">
            <a:spAutoFit/>
          </a:bodyPr>
          <a:lstStyle/>
          <a:p>
            <a:pPr algn="ctr"/>
            <a:r>
              <a:rPr lang="en-US" smtClean="0">
                <a:latin typeface="+mn-lt"/>
              </a:rPr>
              <a:t>Findings:</a:t>
            </a:r>
          </a:p>
          <a:p>
            <a:pPr algn="ctr"/>
            <a:r>
              <a:rPr lang="en-US" smtClean="0">
                <a:latin typeface="+mn-lt"/>
              </a:rPr>
              <a:t>Participants that viewed the Real Actor/Real Scene found the recreation most helpful for making a conviction.</a:t>
            </a:r>
          </a:p>
          <a:p>
            <a:pPr algn="ctr"/>
            <a:endParaRPr lang="en-US">
              <a:latin typeface="+mn-lt"/>
            </a:endParaRPr>
          </a:p>
        </p:txBody>
      </p:sp>
      <p:sp>
        <p:nvSpPr>
          <p:cNvPr id="8" name="Rectangle 7"/>
          <p:cNvSpPr/>
          <p:nvPr/>
        </p:nvSpPr>
        <p:spPr>
          <a:xfrm>
            <a:off x="5410200" y="4191000"/>
            <a:ext cx="2971800" cy="2209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5486400" y="4267200"/>
            <a:ext cx="2819400" cy="2031325"/>
          </a:xfrm>
          <a:prstGeom prst="rect">
            <a:avLst/>
          </a:prstGeom>
          <a:noFill/>
        </p:spPr>
        <p:txBody>
          <a:bodyPr wrap="square" rtlCol="0">
            <a:spAutoFit/>
          </a:bodyPr>
          <a:lstStyle/>
          <a:p>
            <a:pPr algn="ctr"/>
            <a:r>
              <a:rPr lang="en-US" smtClean="0">
                <a:latin typeface="+mn-lt"/>
              </a:rPr>
              <a:t>Findings:</a:t>
            </a:r>
          </a:p>
          <a:p>
            <a:pPr algn="ctr"/>
            <a:r>
              <a:rPr lang="en-US" smtClean="0">
                <a:latin typeface="+mn-lt"/>
              </a:rPr>
              <a:t>Participants that viewed the Real Actor/Real Scene found the scene most helpful in imagining the crime scene.</a:t>
            </a:r>
            <a:endParaRPr lang="en-US">
              <a:latin typeface="+mn-lt"/>
            </a:endParaRPr>
          </a:p>
        </p:txBody>
      </p:sp>
      <p:sp>
        <p:nvSpPr>
          <p:cNvPr id="10" name="Right Arrow 9"/>
          <p:cNvSpPr/>
          <p:nvPr/>
        </p:nvSpPr>
        <p:spPr>
          <a:xfrm>
            <a:off x="3886200" y="2743200"/>
            <a:ext cx="1219200"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Arrow 10"/>
          <p:cNvSpPr/>
          <p:nvPr/>
        </p:nvSpPr>
        <p:spPr>
          <a:xfrm>
            <a:off x="3810000" y="4419600"/>
            <a:ext cx="1371600"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254000"/>
            <a:ext cx="8229600" cy="1143000"/>
          </a:xfrm>
          <a:prstGeom prst="rect">
            <a:avLst/>
          </a:prstGeom>
        </p:spPr>
        <p:txBody>
          <a:bodyPr/>
          <a:lstStyle/>
          <a:p>
            <a:pPr marL="53975" marR="0" lvl="0" indent="-53975" algn="ctr" defTabSz="914400" rtl="0" eaLnBrk="0" fontAlgn="base" latinLnBrk="0" hangingPunct="0">
              <a:lnSpc>
                <a:spcPct val="100000"/>
              </a:lnSpc>
              <a:spcBef>
                <a:spcPct val="0"/>
              </a:spcBef>
              <a:spcAft>
                <a:spcPct val="0"/>
              </a:spcAft>
              <a:buClrTx/>
              <a:buSzTx/>
              <a:buFontTx/>
              <a:buNone/>
              <a:tabLst/>
              <a:defRPr/>
            </a:pPr>
            <a:r>
              <a:rPr kumimoji="0" lang="en-US" sz="4600" b="0" i="0" u="none" strike="noStrike" kern="1200" cap="none" spc="0" normalizeH="0" baseline="0" noProof="0" smtClean="0">
                <a:ln>
                  <a:noFill/>
                </a:ln>
                <a:solidFill>
                  <a:srgbClr val="E7EACB"/>
                </a:solidFill>
                <a:effectLst>
                  <a:outerShdw blurRad="38100" dist="25500" dir="5400000" algn="tl" rotWithShape="0">
                    <a:srgbClr val="000000">
                      <a:satMod val="180000"/>
                      <a:alpha val="75000"/>
                    </a:srgbClr>
                  </a:outerShdw>
                </a:effectLst>
                <a:uLnTx/>
                <a:uFillTx/>
                <a:latin typeface="+mj-lt"/>
                <a:ea typeface="+mj-ea"/>
                <a:cs typeface="+mj-cs"/>
              </a:rPr>
              <a:t>Discussion</a:t>
            </a:r>
            <a:endParaRPr kumimoji="0" lang="en-US" sz="4600" b="0" i="0" u="none" strike="noStrike" kern="1200" cap="none" spc="0" normalizeH="0" baseline="0" noProof="0">
              <a:ln>
                <a:noFill/>
              </a:ln>
              <a:solidFill>
                <a:srgbClr val="E7EACB"/>
              </a:solidFill>
              <a:effectLst>
                <a:outerShdw blurRad="38100" dist="25500" dir="5400000" algn="tl" rotWithShape="0">
                  <a:srgbClr val="000000">
                    <a:satMod val="180000"/>
                    <a:alpha val="75000"/>
                  </a:srgbClr>
                </a:outerShdw>
              </a:effectLst>
              <a:uLnTx/>
              <a:uFillTx/>
              <a:latin typeface="+mj-lt"/>
              <a:ea typeface="+mj-ea"/>
              <a:cs typeface="+mj-cs"/>
            </a:endParaRPr>
          </a:p>
        </p:txBody>
      </p:sp>
      <p:sp>
        <p:nvSpPr>
          <p:cNvPr id="3" name="Rectangle 2"/>
          <p:cNvSpPr/>
          <p:nvPr/>
        </p:nvSpPr>
        <p:spPr>
          <a:xfrm>
            <a:off x="533400" y="2209800"/>
            <a:ext cx="2971800" cy="2743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609600" y="2362200"/>
            <a:ext cx="2819400" cy="2031325"/>
          </a:xfrm>
          <a:prstGeom prst="rect">
            <a:avLst/>
          </a:prstGeom>
          <a:noFill/>
        </p:spPr>
        <p:txBody>
          <a:bodyPr wrap="square" rtlCol="0">
            <a:spAutoFit/>
          </a:bodyPr>
          <a:lstStyle/>
          <a:p>
            <a:pPr algn="ctr"/>
            <a:r>
              <a:rPr lang="en-US" smtClean="0">
                <a:latin typeface="+mn-lt"/>
              </a:rPr>
              <a:t>Hypothesis 1:</a:t>
            </a:r>
          </a:p>
          <a:p>
            <a:pPr algn="ctr"/>
            <a:endParaRPr lang="en-US" smtClean="0">
              <a:latin typeface="+mn-lt"/>
            </a:endParaRPr>
          </a:p>
          <a:p>
            <a:pPr algn="ctr"/>
            <a:r>
              <a:rPr lang="en-US" smtClean="0">
                <a:latin typeface="+mn-lt"/>
              </a:rPr>
              <a:t>Real photographic images of a scene will be more persuasive in jury trials than sketched images.</a:t>
            </a:r>
          </a:p>
        </p:txBody>
      </p:sp>
      <p:sp>
        <p:nvSpPr>
          <p:cNvPr id="5" name="Rectangle 4"/>
          <p:cNvSpPr/>
          <p:nvPr/>
        </p:nvSpPr>
        <p:spPr>
          <a:xfrm>
            <a:off x="5410200" y="2590800"/>
            <a:ext cx="2971800" cy="2133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486400" y="2590800"/>
            <a:ext cx="2819400" cy="2031325"/>
          </a:xfrm>
          <a:prstGeom prst="rect">
            <a:avLst/>
          </a:prstGeom>
          <a:noFill/>
        </p:spPr>
        <p:txBody>
          <a:bodyPr wrap="square" rtlCol="0">
            <a:spAutoFit/>
          </a:bodyPr>
          <a:lstStyle/>
          <a:p>
            <a:pPr algn="ctr"/>
            <a:r>
              <a:rPr lang="en-US" smtClean="0">
                <a:latin typeface="+mj-lt"/>
              </a:rPr>
              <a:t>Findings:</a:t>
            </a:r>
          </a:p>
          <a:p>
            <a:pPr algn="ctr"/>
            <a:r>
              <a:rPr lang="en-US" smtClean="0">
                <a:latin typeface="+mj-lt"/>
              </a:rPr>
              <a:t>Participants that viewed the Fake Actor/Fake Scene found the scene least helpful in imagining the recreation of the crime scene</a:t>
            </a:r>
            <a:endParaRPr lang="en-US">
              <a:latin typeface="+mj-lt"/>
            </a:endParaRPr>
          </a:p>
        </p:txBody>
      </p:sp>
      <p:sp>
        <p:nvSpPr>
          <p:cNvPr id="9" name="Right Arrow 8"/>
          <p:cNvSpPr/>
          <p:nvPr/>
        </p:nvSpPr>
        <p:spPr>
          <a:xfrm>
            <a:off x="3733800" y="3200400"/>
            <a:ext cx="1447800" cy="609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mtClean="0"/>
              <a:t>Discussion</a:t>
            </a:r>
            <a:endParaRPr lang="en-US"/>
          </a:p>
        </p:txBody>
      </p:sp>
      <p:sp>
        <p:nvSpPr>
          <p:cNvPr id="3" name="Content Placeholder 2"/>
          <p:cNvSpPr>
            <a:spLocks noGrp="1"/>
          </p:cNvSpPr>
          <p:nvPr>
            <p:ph idx="1"/>
          </p:nvPr>
        </p:nvSpPr>
        <p:spPr/>
        <p:txBody>
          <a:bodyPr/>
          <a:lstStyle/>
          <a:p>
            <a:pPr algn="ctr">
              <a:buNone/>
            </a:pPr>
            <a:endParaRPr lang="en-US" smtClean="0"/>
          </a:p>
          <a:p>
            <a:pPr algn="ctr">
              <a:buNone/>
            </a:pPr>
            <a:endParaRPr lang="en-US" smtClean="0"/>
          </a:p>
          <a:p>
            <a:pPr algn="ctr">
              <a:buNone/>
            </a:pPr>
            <a:r>
              <a:rPr lang="en-US" smtClean="0"/>
              <a:t>Hypothesis 1 was </a:t>
            </a:r>
            <a:r>
              <a:rPr lang="en-US" smtClean="0">
                <a:solidFill>
                  <a:schemeClr val="accent2">
                    <a:lumMod val="75000"/>
                  </a:schemeClr>
                </a:solidFill>
              </a:rPr>
              <a:t>supported</a:t>
            </a:r>
            <a:endParaRPr lang="en-US" smtClean="0"/>
          </a:p>
          <a:p>
            <a:pPr algn="ctr">
              <a:buNone/>
            </a:pPr>
            <a:endParaRPr lang="en-US" smtClean="0"/>
          </a:p>
          <a:p>
            <a:pPr algn="ctr">
              <a:buNone/>
            </a:pPr>
            <a:r>
              <a:rPr lang="en-US" smtClean="0"/>
              <a:t>…that is, participants found a photograph to be more persuasive than a sketched image.</a:t>
            </a:r>
            <a:endParaRPr lang="en-US"/>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254000"/>
            <a:ext cx="8229600" cy="1143000"/>
          </a:xfrm>
          <a:prstGeom prst="rect">
            <a:avLst/>
          </a:prstGeom>
        </p:spPr>
        <p:txBody>
          <a:bodyPr/>
          <a:lstStyle/>
          <a:p>
            <a:pPr marL="53975" marR="0" lvl="0" indent="-53975" algn="ctr" defTabSz="914400" rtl="0" eaLnBrk="0" fontAlgn="base" latinLnBrk="0" hangingPunct="0">
              <a:lnSpc>
                <a:spcPct val="100000"/>
              </a:lnSpc>
              <a:spcBef>
                <a:spcPct val="0"/>
              </a:spcBef>
              <a:spcAft>
                <a:spcPct val="0"/>
              </a:spcAft>
              <a:buClrTx/>
              <a:buSzTx/>
              <a:buFontTx/>
              <a:buNone/>
              <a:tabLst/>
              <a:defRPr/>
            </a:pPr>
            <a:r>
              <a:rPr kumimoji="0" lang="en-US" sz="4600" b="0" i="0" u="none" strike="noStrike" kern="1200" cap="none" spc="0" normalizeH="0" baseline="0" noProof="0" smtClean="0">
                <a:ln>
                  <a:noFill/>
                </a:ln>
                <a:solidFill>
                  <a:srgbClr val="E7EACB"/>
                </a:solidFill>
                <a:effectLst>
                  <a:outerShdw blurRad="38100" dist="25500" dir="5400000" algn="tl" rotWithShape="0">
                    <a:srgbClr val="000000">
                      <a:satMod val="180000"/>
                      <a:alpha val="75000"/>
                    </a:srgbClr>
                  </a:outerShdw>
                </a:effectLst>
                <a:uLnTx/>
                <a:uFillTx/>
                <a:latin typeface="+mj-lt"/>
                <a:ea typeface="+mj-ea"/>
                <a:cs typeface="+mj-cs"/>
              </a:rPr>
              <a:t>Discussion</a:t>
            </a:r>
            <a:endParaRPr kumimoji="0" lang="en-US" sz="4600" b="0" i="0" u="none" strike="noStrike" kern="1200" cap="none" spc="0" normalizeH="0" baseline="0" noProof="0">
              <a:ln>
                <a:noFill/>
              </a:ln>
              <a:solidFill>
                <a:srgbClr val="E7EACB"/>
              </a:solidFill>
              <a:effectLst>
                <a:outerShdw blurRad="38100" dist="25500" dir="5400000" algn="tl" rotWithShape="0">
                  <a:srgbClr val="000000">
                    <a:satMod val="180000"/>
                    <a:alpha val="75000"/>
                  </a:srgbClr>
                </a:outerShdw>
              </a:effectLst>
              <a:uLnTx/>
              <a:uFillTx/>
              <a:latin typeface="+mj-lt"/>
              <a:ea typeface="+mj-ea"/>
              <a:cs typeface="+mj-cs"/>
            </a:endParaRPr>
          </a:p>
        </p:txBody>
      </p:sp>
      <p:sp>
        <p:nvSpPr>
          <p:cNvPr id="3" name="Rectangle 2"/>
          <p:cNvSpPr/>
          <p:nvPr/>
        </p:nvSpPr>
        <p:spPr>
          <a:xfrm>
            <a:off x="685800" y="1828800"/>
            <a:ext cx="2971800" cy="2743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a:p>
        </p:txBody>
      </p:sp>
      <p:sp>
        <p:nvSpPr>
          <p:cNvPr id="4" name="TextBox 3"/>
          <p:cNvSpPr txBox="1"/>
          <p:nvPr/>
        </p:nvSpPr>
        <p:spPr>
          <a:xfrm>
            <a:off x="762000" y="1905000"/>
            <a:ext cx="2819400" cy="2031325"/>
          </a:xfrm>
          <a:prstGeom prst="rect">
            <a:avLst/>
          </a:prstGeom>
          <a:noFill/>
        </p:spPr>
        <p:txBody>
          <a:bodyPr wrap="square" rtlCol="0">
            <a:spAutoFit/>
          </a:bodyPr>
          <a:lstStyle/>
          <a:p>
            <a:pPr algn="ctr"/>
            <a:r>
              <a:rPr lang="en-US" smtClean="0">
                <a:latin typeface="+mn-lt"/>
              </a:rPr>
              <a:t>Hypothesis 2:</a:t>
            </a:r>
          </a:p>
          <a:p>
            <a:pPr algn="just"/>
            <a:endParaRPr lang="en-US" smtClean="0">
              <a:latin typeface="+mn-lt"/>
            </a:endParaRPr>
          </a:p>
          <a:p>
            <a:pPr algn="ctr"/>
            <a:r>
              <a:rPr lang="en-US" smtClean="0">
                <a:latin typeface="+mn-lt"/>
              </a:rPr>
              <a:t>Jurors will rate the defendant more guilty when looking at photographic images versus sketched images.</a:t>
            </a:r>
          </a:p>
        </p:txBody>
      </p:sp>
      <p:sp>
        <p:nvSpPr>
          <p:cNvPr id="5" name="Rectangle 4"/>
          <p:cNvSpPr/>
          <p:nvPr/>
        </p:nvSpPr>
        <p:spPr>
          <a:xfrm>
            <a:off x="5334000" y="1600200"/>
            <a:ext cx="2971800" cy="1600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a:p>
        </p:txBody>
      </p:sp>
      <p:sp>
        <p:nvSpPr>
          <p:cNvPr id="6" name="TextBox 5"/>
          <p:cNvSpPr txBox="1"/>
          <p:nvPr/>
        </p:nvSpPr>
        <p:spPr>
          <a:xfrm>
            <a:off x="5410200" y="1676400"/>
            <a:ext cx="2819400" cy="1477328"/>
          </a:xfrm>
          <a:prstGeom prst="rect">
            <a:avLst/>
          </a:prstGeom>
          <a:noFill/>
        </p:spPr>
        <p:txBody>
          <a:bodyPr wrap="square" rtlCol="0">
            <a:spAutoFit/>
          </a:bodyPr>
          <a:lstStyle/>
          <a:p>
            <a:pPr algn="ctr"/>
            <a:r>
              <a:rPr lang="en-US" smtClean="0">
                <a:latin typeface="+mn-lt"/>
              </a:rPr>
              <a:t>Findings:</a:t>
            </a:r>
          </a:p>
          <a:p>
            <a:pPr algn="ctr"/>
            <a:r>
              <a:rPr lang="en-US" smtClean="0">
                <a:latin typeface="+mn-lt"/>
              </a:rPr>
              <a:t>The Real Actor/Real Scene group found the defendant most guilty.</a:t>
            </a:r>
          </a:p>
          <a:p>
            <a:pPr algn="just"/>
            <a:endParaRPr lang="en-US">
              <a:latin typeface="+mn-lt"/>
            </a:endParaRPr>
          </a:p>
        </p:txBody>
      </p:sp>
      <p:sp>
        <p:nvSpPr>
          <p:cNvPr id="7" name="Rectangle 6"/>
          <p:cNvSpPr/>
          <p:nvPr/>
        </p:nvSpPr>
        <p:spPr>
          <a:xfrm>
            <a:off x="5410200" y="3581400"/>
            <a:ext cx="2971800" cy="1295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a:p>
        </p:txBody>
      </p:sp>
      <p:sp>
        <p:nvSpPr>
          <p:cNvPr id="8" name="TextBox 7"/>
          <p:cNvSpPr txBox="1"/>
          <p:nvPr/>
        </p:nvSpPr>
        <p:spPr>
          <a:xfrm>
            <a:off x="5334000" y="3733800"/>
            <a:ext cx="2819400" cy="923330"/>
          </a:xfrm>
          <a:prstGeom prst="rect">
            <a:avLst/>
          </a:prstGeom>
          <a:noFill/>
        </p:spPr>
        <p:txBody>
          <a:bodyPr wrap="square" rtlCol="0">
            <a:spAutoFit/>
          </a:bodyPr>
          <a:lstStyle/>
          <a:p>
            <a:pPr algn="ctr"/>
            <a:r>
              <a:rPr lang="en-US" smtClean="0">
                <a:latin typeface="+mn-lt"/>
              </a:rPr>
              <a:t>Findings:</a:t>
            </a:r>
          </a:p>
          <a:p>
            <a:pPr algn="just"/>
            <a:r>
              <a:rPr lang="en-US" smtClean="0">
                <a:latin typeface="+mn-lt"/>
              </a:rPr>
              <a:t>No group believed the defendant was not guilty.</a:t>
            </a:r>
            <a:endParaRPr lang="en-US">
              <a:latin typeface="+mn-lt"/>
            </a:endParaRPr>
          </a:p>
        </p:txBody>
      </p:sp>
      <p:sp>
        <p:nvSpPr>
          <p:cNvPr id="9" name="Right Arrow 8"/>
          <p:cNvSpPr/>
          <p:nvPr/>
        </p:nvSpPr>
        <p:spPr>
          <a:xfrm>
            <a:off x="3810000" y="2209800"/>
            <a:ext cx="11430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a:p>
        </p:txBody>
      </p:sp>
      <p:sp>
        <p:nvSpPr>
          <p:cNvPr id="10" name="Right Arrow 9"/>
          <p:cNvSpPr/>
          <p:nvPr/>
        </p:nvSpPr>
        <p:spPr>
          <a:xfrm>
            <a:off x="3810000" y="3886200"/>
            <a:ext cx="12192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254000"/>
            <a:ext cx="8229600" cy="1143000"/>
          </a:xfrm>
          <a:prstGeom prst="rect">
            <a:avLst/>
          </a:prstGeom>
        </p:spPr>
        <p:txBody>
          <a:bodyPr/>
          <a:lstStyle/>
          <a:p>
            <a:pPr marL="53975" marR="0" lvl="0" indent="-53975" algn="ctr" defTabSz="914400" rtl="0" eaLnBrk="0" fontAlgn="base" latinLnBrk="0" hangingPunct="0">
              <a:lnSpc>
                <a:spcPct val="100000"/>
              </a:lnSpc>
              <a:spcBef>
                <a:spcPct val="0"/>
              </a:spcBef>
              <a:spcAft>
                <a:spcPct val="0"/>
              </a:spcAft>
              <a:buClrTx/>
              <a:buSzTx/>
              <a:buFontTx/>
              <a:buNone/>
              <a:tabLst/>
              <a:defRPr/>
            </a:pPr>
            <a:r>
              <a:rPr kumimoji="0" lang="en-US" sz="4600" b="0" i="0" u="none" strike="noStrike" kern="1200" cap="none" spc="0" normalizeH="0" baseline="0" noProof="0" smtClean="0">
                <a:ln>
                  <a:noFill/>
                </a:ln>
                <a:solidFill>
                  <a:srgbClr val="E7EACB"/>
                </a:solidFill>
                <a:effectLst>
                  <a:outerShdw blurRad="38100" dist="25500" dir="5400000" algn="tl" rotWithShape="0">
                    <a:srgbClr val="000000">
                      <a:satMod val="180000"/>
                      <a:alpha val="75000"/>
                    </a:srgbClr>
                  </a:outerShdw>
                </a:effectLst>
                <a:uLnTx/>
                <a:uFillTx/>
                <a:latin typeface="+mj-lt"/>
                <a:ea typeface="+mj-ea"/>
                <a:cs typeface="+mj-cs"/>
              </a:rPr>
              <a:t>Discussion</a:t>
            </a:r>
            <a:endParaRPr kumimoji="0" lang="en-US" sz="4600" b="0" i="0" u="none" strike="noStrike" kern="1200" cap="none" spc="0" normalizeH="0" baseline="0" noProof="0">
              <a:ln>
                <a:noFill/>
              </a:ln>
              <a:solidFill>
                <a:srgbClr val="E7EACB"/>
              </a:solidFill>
              <a:effectLst>
                <a:outerShdw blurRad="38100" dist="25500" dir="5400000" algn="tl" rotWithShape="0">
                  <a:srgbClr val="000000">
                    <a:satMod val="180000"/>
                    <a:alpha val="75000"/>
                  </a:srgbClr>
                </a:outerShdw>
              </a:effectLst>
              <a:uLnTx/>
              <a:uFillTx/>
              <a:latin typeface="+mj-lt"/>
              <a:ea typeface="+mj-ea"/>
              <a:cs typeface="+mj-cs"/>
            </a:endParaRPr>
          </a:p>
        </p:txBody>
      </p:sp>
      <p:sp>
        <p:nvSpPr>
          <p:cNvPr id="3" name="Content Placeholder 2"/>
          <p:cNvSpPr txBox="1">
            <a:spLocks/>
          </p:cNvSpPr>
          <p:nvPr/>
        </p:nvSpPr>
        <p:spPr>
          <a:xfrm>
            <a:off x="457200" y="1646238"/>
            <a:ext cx="8229600" cy="4525962"/>
          </a:xfrm>
          <a:prstGeom prst="rect">
            <a:avLst/>
          </a:prstGeom>
        </p:spPr>
        <p:txBody>
          <a:bodyPr/>
          <a:lstStyle/>
          <a:p>
            <a:pPr marL="292100" marR="0" lvl="0" indent="-292100" algn="ctr" defTabSz="914400" rtl="0" eaLnBrk="0" fontAlgn="base" latinLnBrk="0" hangingPunct="0">
              <a:lnSpc>
                <a:spcPct val="100000"/>
              </a:lnSpc>
              <a:spcBef>
                <a:spcPct val="0"/>
              </a:spcBef>
              <a:spcAft>
                <a:spcPct val="0"/>
              </a:spcAft>
              <a:buClr>
                <a:schemeClr val="accent1"/>
              </a:buClr>
              <a:buSzPct val="70000"/>
              <a:buFont typeface="Wingdings 2" pitchFamily="18" charset="2"/>
              <a:buNone/>
              <a:tabLst/>
              <a:defRPr/>
            </a:pPr>
            <a:endParaRPr kumimoji="0" lang="en-US" sz="3200" b="0" i="0" u="none" strike="noStrike" kern="1200" cap="none" spc="0" normalizeH="0" baseline="0" noProof="0" smtClean="0">
              <a:ln>
                <a:noFill/>
              </a:ln>
              <a:solidFill>
                <a:schemeClr val="tx1"/>
              </a:solidFill>
              <a:effectLst/>
              <a:uLnTx/>
              <a:uFillTx/>
              <a:latin typeface="+mn-lt"/>
              <a:ea typeface="+mn-ea"/>
              <a:cs typeface="+mn-cs"/>
            </a:endParaRPr>
          </a:p>
          <a:p>
            <a:pPr marL="292100" marR="0" lvl="0" indent="-292100" algn="ctr" defTabSz="914400" rtl="0" eaLnBrk="0" fontAlgn="base" latinLnBrk="0" hangingPunct="0">
              <a:lnSpc>
                <a:spcPct val="100000"/>
              </a:lnSpc>
              <a:spcBef>
                <a:spcPct val="0"/>
              </a:spcBef>
              <a:spcAft>
                <a:spcPct val="0"/>
              </a:spcAft>
              <a:buClr>
                <a:schemeClr val="accent1"/>
              </a:buClr>
              <a:buSzPct val="70000"/>
              <a:buFont typeface="Wingdings 2" pitchFamily="18" charset="2"/>
              <a:buNone/>
              <a:tabLst/>
              <a:defRPr/>
            </a:pPr>
            <a:endParaRPr kumimoji="0" lang="en-US" sz="3200" b="0" i="0" u="none" strike="noStrike" kern="1200" cap="none" spc="0" normalizeH="0" baseline="0" noProof="0" smtClean="0">
              <a:ln>
                <a:noFill/>
              </a:ln>
              <a:solidFill>
                <a:schemeClr val="tx1"/>
              </a:solidFill>
              <a:effectLst/>
              <a:uLnTx/>
              <a:uFillTx/>
              <a:latin typeface="+mn-lt"/>
              <a:ea typeface="+mn-ea"/>
              <a:cs typeface="+mn-cs"/>
            </a:endParaRPr>
          </a:p>
          <a:p>
            <a:pPr marL="292100" marR="0" lvl="0" indent="-292100" algn="ctr" defTabSz="914400" rtl="0" eaLnBrk="0" fontAlgn="base" latinLnBrk="0" hangingPunct="0">
              <a:lnSpc>
                <a:spcPct val="100000"/>
              </a:lnSpc>
              <a:spcBef>
                <a:spcPct val="0"/>
              </a:spcBef>
              <a:spcAft>
                <a:spcPct val="0"/>
              </a:spcAft>
              <a:buClr>
                <a:schemeClr val="accent1"/>
              </a:buClr>
              <a:buSzPct val="70000"/>
              <a:buFont typeface="Wingdings 2" pitchFamily="18" charset="2"/>
              <a:buNone/>
              <a:tabLst/>
              <a:defRPr/>
            </a:pPr>
            <a:r>
              <a:rPr kumimoji="0" lang="en-US" sz="3200" b="0" i="0" u="none" strike="noStrike" kern="1200" cap="none" spc="0" normalizeH="0" baseline="0" noProof="0" smtClean="0">
                <a:ln>
                  <a:noFill/>
                </a:ln>
                <a:solidFill>
                  <a:schemeClr val="tx1"/>
                </a:solidFill>
                <a:effectLst/>
                <a:uLnTx/>
                <a:uFillTx/>
                <a:latin typeface="+mn-lt"/>
                <a:ea typeface="+mn-ea"/>
                <a:cs typeface="+mn-cs"/>
              </a:rPr>
              <a:t>Hypothesis 2 was </a:t>
            </a:r>
            <a:r>
              <a:rPr kumimoji="0" lang="en-US" sz="3200" b="0" i="0" u="none" strike="noStrike" kern="1200" cap="none" spc="0" normalizeH="0" baseline="0" noProof="0" smtClean="0">
                <a:ln>
                  <a:noFill/>
                </a:ln>
                <a:solidFill>
                  <a:schemeClr val="accent2">
                    <a:lumMod val="75000"/>
                  </a:schemeClr>
                </a:solidFill>
                <a:effectLst/>
                <a:uLnTx/>
                <a:uFillTx/>
                <a:latin typeface="+mn-lt"/>
                <a:ea typeface="+mn-ea"/>
                <a:cs typeface="+mn-cs"/>
              </a:rPr>
              <a:t>supported</a:t>
            </a:r>
            <a:endParaRPr kumimoji="0" lang="en-US" sz="3200" b="0" i="0" u="none" strike="noStrike" kern="1200" cap="none" spc="0" normalizeH="0" baseline="0" noProof="0" smtClean="0">
              <a:ln>
                <a:noFill/>
              </a:ln>
              <a:solidFill>
                <a:schemeClr val="tx1"/>
              </a:solidFill>
              <a:effectLst/>
              <a:uLnTx/>
              <a:uFillTx/>
              <a:latin typeface="+mn-lt"/>
              <a:ea typeface="+mn-ea"/>
              <a:cs typeface="+mn-cs"/>
            </a:endParaRPr>
          </a:p>
          <a:p>
            <a:pPr marL="292100" marR="0" lvl="0" indent="-292100" algn="ctr" defTabSz="914400" rtl="0" eaLnBrk="0" fontAlgn="base" latinLnBrk="0" hangingPunct="0">
              <a:lnSpc>
                <a:spcPct val="100000"/>
              </a:lnSpc>
              <a:spcBef>
                <a:spcPct val="0"/>
              </a:spcBef>
              <a:spcAft>
                <a:spcPct val="0"/>
              </a:spcAft>
              <a:buClr>
                <a:schemeClr val="accent1"/>
              </a:buClr>
              <a:buSzPct val="70000"/>
              <a:buFont typeface="Wingdings 2" pitchFamily="18" charset="2"/>
              <a:buNone/>
              <a:tabLst/>
              <a:defRPr/>
            </a:pPr>
            <a:endParaRPr kumimoji="0" lang="en-US" sz="3200" b="0" i="0" u="none" strike="noStrike" kern="1200" cap="none" spc="0" normalizeH="0" baseline="0" noProof="0" smtClean="0">
              <a:ln>
                <a:noFill/>
              </a:ln>
              <a:solidFill>
                <a:schemeClr val="tx1"/>
              </a:solidFill>
              <a:effectLst/>
              <a:uLnTx/>
              <a:uFillTx/>
              <a:latin typeface="+mn-lt"/>
              <a:ea typeface="+mn-ea"/>
              <a:cs typeface="+mn-cs"/>
            </a:endParaRPr>
          </a:p>
          <a:p>
            <a:pPr marL="292100" marR="0" lvl="0" indent="-292100" algn="ctr" defTabSz="914400" rtl="0" eaLnBrk="0" fontAlgn="base" latinLnBrk="0" hangingPunct="0">
              <a:lnSpc>
                <a:spcPct val="100000"/>
              </a:lnSpc>
              <a:spcBef>
                <a:spcPct val="0"/>
              </a:spcBef>
              <a:spcAft>
                <a:spcPct val="0"/>
              </a:spcAft>
              <a:buClr>
                <a:schemeClr val="accent1"/>
              </a:buClr>
              <a:buSzPct val="70000"/>
              <a:buFont typeface="Wingdings 2" pitchFamily="18" charset="2"/>
              <a:buNone/>
              <a:tabLst/>
              <a:defRPr/>
            </a:pPr>
            <a:r>
              <a:rPr kumimoji="0" lang="en-US" sz="3200" b="0" i="0" u="none" strike="noStrike" kern="1200" cap="none" spc="0" normalizeH="0" baseline="0" noProof="0" smtClean="0">
                <a:ln>
                  <a:noFill/>
                </a:ln>
                <a:solidFill>
                  <a:schemeClr val="tx1"/>
                </a:solidFill>
                <a:effectLst/>
                <a:uLnTx/>
                <a:uFillTx/>
                <a:latin typeface="+mn-lt"/>
                <a:ea typeface="+mn-ea"/>
                <a:cs typeface="+mn-cs"/>
              </a:rPr>
              <a:t>…that is, participants found</a:t>
            </a:r>
            <a:r>
              <a:rPr kumimoji="0" lang="en-US" sz="3200" b="0" i="0" u="none" strike="noStrike" kern="1200" cap="none" spc="0" normalizeH="0" noProof="0" smtClean="0">
                <a:ln>
                  <a:noFill/>
                </a:ln>
                <a:solidFill>
                  <a:schemeClr val="tx1"/>
                </a:solidFill>
                <a:effectLst/>
                <a:uLnTx/>
                <a:uFillTx/>
                <a:latin typeface="+mn-lt"/>
                <a:ea typeface="+mn-ea"/>
                <a:cs typeface="+mn-cs"/>
              </a:rPr>
              <a:t> the defendant more guilty when they looked at a photograph rather than a sketched image.</a:t>
            </a:r>
            <a:endParaRPr kumimoji="0" lang="en-US" sz="3200" b="0" i="0" u="none" strike="noStrike" kern="1200" cap="none" spc="0" normalizeH="0" baseline="0" noProof="0">
              <a:ln>
                <a:noFill/>
              </a:ln>
              <a:solidFill>
                <a:schemeClr val="tx1"/>
              </a:solidFill>
              <a:effectLst/>
              <a:uLnTx/>
              <a:uFillTx/>
              <a:latin typeface="+mn-lt"/>
              <a:ea typeface="+mn-ea"/>
              <a:cs typeface="+mn-c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eaLnBrk="1" hangingPunct="1">
              <a:defRPr/>
            </a:pPr>
            <a:r>
              <a:rPr lang="en-US" smtClean="0"/>
              <a:t>Background</a:t>
            </a:r>
            <a:endParaRPr lang="en-US"/>
          </a:p>
        </p:txBody>
      </p:sp>
      <p:sp>
        <p:nvSpPr>
          <p:cNvPr id="16387" name="Content Placeholder 2"/>
          <p:cNvSpPr>
            <a:spLocks noGrp="1"/>
          </p:cNvSpPr>
          <p:nvPr>
            <p:ph idx="1"/>
          </p:nvPr>
        </p:nvSpPr>
        <p:spPr>
          <a:xfrm>
            <a:off x="609600" y="2133600"/>
            <a:ext cx="8229600" cy="4525963"/>
          </a:xfrm>
        </p:spPr>
        <p:txBody>
          <a:bodyPr/>
          <a:lstStyle/>
          <a:p>
            <a:pPr marL="292100" lvl="1" indent="-292100" eaLnBrk="1" hangingPunct="1">
              <a:spcBef>
                <a:spcPct val="0"/>
              </a:spcBef>
              <a:buClr>
                <a:schemeClr val="accent1"/>
              </a:buClr>
              <a:buSzPct val="70000"/>
              <a:buFontTx/>
              <a:buNone/>
            </a:pPr>
            <a:endParaRPr lang="en-US" smtClean="0"/>
          </a:p>
          <a:p>
            <a:pPr marL="292100" lvl="1" indent="-292100" eaLnBrk="1" hangingPunct="1">
              <a:spcBef>
                <a:spcPct val="0"/>
              </a:spcBef>
              <a:buClr>
                <a:schemeClr val="accent1"/>
              </a:buClr>
              <a:buSzPct val="70000"/>
              <a:buFont typeface="Wingdings 2" pitchFamily="18" charset="2"/>
              <a:buChar char=""/>
            </a:pPr>
            <a:endParaRPr lang="en-US" sz="2400" smtClean="0"/>
          </a:p>
          <a:p>
            <a:pPr marL="292100" lvl="1" indent="-292100" eaLnBrk="1" hangingPunct="1">
              <a:spcBef>
                <a:spcPct val="0"/>
              </a:spcBef>
              <a:buClr>
                <a:schemeClr val="accent1"/>
              </a:buClr>
              <a:buSzPct val="70000"/>
              <a:buFont typeface="Wingdings 2" pitchFamily="18" charset="2"/>
              <a:buChar char=""/>
            </a:pPr>
            <a:endParaRPr lang="en-US" sz="2400" smtClean="0"/>
          </a:p>
          <a:p>
            <a:pPr marL="292100" lvl="1" indent="-292100" eaLnBrk="1" hangingPunct="1">
              <a:spcBef>
                <a:spcPct val="0"/>
              </a:spcBef>
              <a:buClr>
                <a:schemeClr val="accent1"/>
              </a:buClr>
              <a:buSzPct val="70000"/>
              <a:buFont typeface="Wingdings 2" pitchFamily="18" charset="2"/>
              <a:buChar char=""/>
            </a:pPr>
            <a:r>
              <a:rPr lang="en-US" sz="2400" smtClean="0"/>
              <a:t>Forward-looking knowledge is the principal source of the photograph's power. (Friedman, 1995).</a:t>
            </a:r>
          </a:p>
          <a:p>
            <a:pPr marL="292100" lvl="1" indent="-292100" eaLnBrk="1" hangingPunct="1">
              <a:spcBef>
                <a:spcPct val="0"/>
              </a:spcBef>
              <a:buClr>
                <a:schemeClr val="accent1"/>
              </a:buClr>
              <a:buSzPct val="70000"/>
              <a:buFont typeface="Wingdings 2" pitchFamily="18" charset="2"/>
              <a:buChar char=""/>
            </a:pPr>
            <a:endParaRPr lang="en-US" sz="2400" smtClean="0"/>
          </a:p>
          <a:p>
            <a:pPr marL="292100" lvl="1" indent="-292100" eaLnBrk="1" hangingPunct="1">
              <a:spcBef>
                <a:spcPct val="0"/>
              </a:spcBef>
              <a:buClr>
                <a:schemeClr val="accent1"/>
              </a:buClr>
              <a:buSzPct val="70000"/>
              <a:buFont typeface="Wingdings 2" pitchFamily="18" charset="2"/>
              <a:buChar char=""/>
            </a:pPr>
            <a:endParaRPr lang="en-US" sz="2400" smtClean="0"/>
          </a:p>
          <a:p>
            <a:pPr marL="292100" lvl="1" indent="-292100" eaLnBrk="1" hangingPunct="1">
              <a:spcBef>
                <a:spcPct val="0"/>
              </a:spcBef>
              <a:buClr>
                <a:schemeClr val="accent1"/>
              </a:buClr>
              <a:buSzPct val="70000"/>
              <a:buFont typeface="Wingdings 2" pitchFamily="18" charset="2"/>
              <a:buChar char=""/>
            </a:pPr>
            <a:r>
              <a:rPr lang="en-US" sz="2400" smtClean="0"/>
              <a:t>Part of the power of these photographs, however much they may appeal to rather base voyeurism, lies in the their static quality -- in the scenes themselves, the moments they capture. (Friedman, 1995).</a:t>
            </a:r>
          </a:p>
          <a:p>
            <a:pPr marL="292100" lvl="1" indent="-292100" eaLnBrk="1" hangingPunct="1">
              <a:spcBef>
                <a:spcPct val="0"/>
              </a:spcBef>
              <a:buClr>
                <a:schemeClr val="accent1"/>
              </a:buClr>
              <a:buSzPct val="70000"/>
              <a:buFont typeface="Wingdings 2" pitchFamily="18" charset="2"/>
              <a:buChar char=""/>
            </a:pPr>
            <a:endParaRPr lang="en-US" sz="2000" smtClean="0"/>
          </a:p>
          <a:p>
            <a:pPr marL="292100" lvl="1" indent="-292100" eaLnBrk="1" hangingPunct="1">
              <a:spcBef>
                <a:spcPct val="0"/>
              </a:spcBef>
              <a:buClr>
                <a:schemeClr val="accent1"/>
              </a:buClr>
              <a:buSzPct val="70000"/>
              <a:buFontTx/>
              <a:buNone/>
            </a:pPr>
            <a:endParaRPr lang="en-US" sz="2400" smtClean="0"/>
          </a:p>
          <a:p>
            <a:pPr marL="292100" lvl="1" indent="-292100" eaLnBrk="1" hangingPunct="1">
              <a:spcBef>
                <a:spcPct val="0"/>
              </a:spcBef>
              <a:buClr>
                <a:schemeClr val="accent1"/>
              </a:buClr>
              <a:buSzPct val="70000"/>
              <a:buFont typeface="Wingdings 2" pitchFamily="18" charset="2"/>
              <a:buChar char=""/>
            </a:pPr>
            <a:endParaRPr lang="en-US" sz="2400" smtClean="0"/>
          </a:p>
          <a:p>
            <a:pPr marL="292100" lvl="1" indent="-292100" eaLnBrk="1" hangingPunct="1">
              <a:spcBef>
                <a:spcPct val="0"/>
              </a:spcBef>
              <a:buClr>
                <a:schemeClr val="accent1"/>
              </a:buClr>
              <a:buSzPct val="70000"/>
              <a:buFontTx/>
              <a:buNone/>
            </a:pPr>
            <a:endParaRPr lang="en-US" sz="2400" smtClean="0"/>
          </a:p>
        </p:txBody>
      </p:sp>
      <p:sp>
        <p:nvSpPr>
          <p:cNvPr id="10" name="Rounded Rectangle 9"/>
          <p:cNvSpPr/>
          <p:nvPr/>
        </p:nvSpPr>
        <p:spPr>
          <a:xfrm>
            <a:off x="2057400" y="1524000"/>
            <a:ext cx="5029200" cy="1143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 typeface="Wingdings 2" pitchFamily="18" charset="2"/>
              <a:buNone/>
              <a:defRPr/>
            </a:pPr>
            <a:r>
              <a:rPr lang="en-US" sz="4000"/>
              <a:t>Photographs</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254000"/>
            <a:ext cx="8229600" cy="1143000"/>
          </a:xfrm>
          <a:prstGeom prst="rect">
            <a:avLst/>
          </a:prstGeom>
        </p:spPr>
        <p:txBody>
          <a:bodyPr/>
          <a:lstStyle/>
          <a:p>
            <a:pPr marL="53975" marR="0" lvl="0" indent="-53975" algn="ctr" defTabSz="914400" rtl="0" eaLnBrk="0" fontAlgn="base" latinLnBrk="0" hangingPunct="0">
              <a:lnSpc>
                <a:spcPct val="100000"/>
              </a:lnSpc>
              <a:spcBef>
                <a:spcPct val="0"/>
              </a:spcBef>
              <a:spcAft>
                <a:spcPct val="0"/>
              </a:spcAft>
              <a:buClrTx/>
              <a:buSzTx/>
              <a:buFontTx/>
              <a:buNone/>
              <a:tabLst/>
              <a:defRPr/>
            </a:pPr>
            <a:r>
              <a:rPr kumimoji="0" lang="en-US" sz="4600" b="0" i="0" u="none" strike="noStrike" kern="1200" cap="none" spc="0" normalizeH="0" baseline="0" noProof="0" smtClean="0">
                <a:ln>
                  <a:noFill/>
                </a:ln>
                <a:solidFill>
                  <a:srgbClr val="E7EACB"/>
                </a:solidFill>
                <a:effectLst>
                  <a:outerShdw blurRad="38100" dist="25500" dir="5400000" algn="tl" rotWithShape="0">
                    <a:srgbClr val="000000">
                      <a:satMod val="180000"/>
                      <a:alpha val="75000"/>
                    </a:srgbClr>
                  </a:outerShdw>
                </a:effectLst>
                <a:uLnTx/>
                <a:uFillTx/>
                <a:latin typeface="+mj-lt"/>
                <a:ea typeface="+mj-ea"/>
                <a:cs typeface="+mj-cs"/>
              </a:rPr>
              <a:t>Discussion</a:t>
            </a:r>
            <a:endParaRPr kumimoji="0" lang="en-US" sz="4600" b="0" i="0" u="none" strike="noStrike" kern="1200" cap="none" spc="0" normalizeH="0" baseline="0" noProof="0">
              <a:ln>
                <a:noFill/>
              </a:ln>
              <a:solidFill>
                <a:srgbClr val="E7EACB"/>
              </a:solidFill>
              <a:effectLst>
                <a:outerShdw blurRad="38100" dist="25500" dir="5400000" algn="tl" rotWithShape="0">
                  <a:srgbClr val="000000">
                    <a:satMod val="180000"/>
                    <a:alpha val="75000"/>
                  </a:srgbClr>
                </a:outerShdw>
              </a:effectLst>
              <a:uLnTx/>
              <a:uFillTx/>
              <a:latin typeface="+mj-lt"/>
              <a:ea typeface="+mj-ea"/>
              <a:cs typeface="+mj-cs"/>
            </a:endParaRPr>
          </a:p>
        </p:txBody>
      </p:sp>
      <p:sp>
        <p:nvSpPr>
          <p:cNvPr id="3" name="Rectangle 2"/>
          <p:cNvSpPr/>
          <p:nvPr/>
        </p:nvSpPr>
        <p:spPr>
          <a:xfrm>
            <a:off x="685800" y="1828800"/>
            <a:ext cx="2971800" cy="2743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a:p>
        </p:txBody>
      </p:sp>
      <p:sp>
        <p:nvSpPr>
          <p:cNvPr id="4" name="TextBox 3"/>
          <p:cNvSpPr txBox="1"/>
          <p:nvPr/>
        </p:nvSpPr>
        <p:spPr>
          <a:xfrm>
            <a:off x="762000" y="1905000"/>
            <a:ext cx="2819400" cy="3416320"/>
          </a:xfrm>
          <a:prstGeom prst="rect">
            <a:avLst/>
          </a:prstGeom>
          <a:noFill/>
        </p:spPr>
        <p:txBody>
          <a:bodyPr wrap="square" rtlCol="0">
            <a:spAutoFit/>
          </a:bodyPr>
          <a:lstStyle/>
          <a:p>
            <a:pPr marL="0" lvl="2" algn="ctr"/>
            <a:r>
              <a:rPr lang="en-US" sz="2400" smtClean="0">
                <a:latin typeface="+mn-lt"/>
              </a:rPr>
              <a:t>Computer generated graphics enables lawyers to provide jurors with visual stimulation. (Baer &amp; Counts, 1998).</a:t>
            </a:r>
          </a:p>
          <a:p>
            <a:pPr marL="0" lvl="2" algn="just"/>
            <a:endParaRPr lang="en-US" sz="2400" smtClean="0">
              <a:latin typeface="+mn-lt"/>
            </a:endParaRPr>
          </a:p>
          <a:p>
            <a:pPr algn="just"/>
            <a:endParaRPr lang="en-US" sz="2400" smtClean="0">
              <a:latin typeface="+mn-lt"/>
            </a:endParaRPr>
          </a:p>
        </p:txBody>
      </p:sp>
      <p:sp>
        <p:nvSpPr>
          <p:cNvPr id="5" name="Rectangle 4"/>
          <p:cNvSpPr/>
          <p:nvPr/>
        </p:nvSpPr>
        <p:spPr>
          <a:xfrm>
            <a:off x="5334000" y="1600200"/>
            <a:ext cx="2971800" cy="3200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a:p>
        </p:txBody>
      </p:sp>
      <p:sp>
        <p:nvSpPr>
          <p:cNvPr id="6" name="TextBox 5"/>
          <p:cNvSpPr txBox="1"/>
          <p:nvPr/>
        </p:nvSpPr>
        <p:spPr>
          <a:xfrm>
            <a:off x="4953000" y="1676400"/>
            <a:ext cx="3352800" cy="3139321"/>
          </a:xfrm>
          <a:prstGeom prst="rect">
            <a:avLst/>
          </a:prstGeom>
          <a:noFill/>
        </p:spPr>
        <p:txBody>
          <a:bodyPr wrap="square" rtlCol="0">
            <a:spAutoFit/>
          </a:bodyPr>
          <a:lstStyle/>
          <a:p>
            <a:pPr lvl="1" algn="ctr"/>
            <a:r>
              <a:rPr lang="en-US" sz="2200" smtClean="0">
                <a:latin typeface="+mn-lt"/>
              </a:rPr>
              <a:t>Different cases might warrant different types of scenes- perhaps computer graphics would be more persuasive if the type of case different.</a:t>
            </a:r>
          </a:p>
        </p:txBody>
      </p:sp>
      <p:sp>
        <p:nvSpPr>
          <p:cNvPr id="10" name="Right Arrow 9"/>
          <p:cNvSpPr/>
          <p:nvPr/>
        </p:nvSpPr>
        <p:spPr>
          <a:xfrm>
            <a:off x="3886200" y="2971800"/>
            <a:ext cx="12192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a:p>
        </p:txBody>
      </p:sp>
      <p:sp>
        <p:nvSpPr>
          <p:cNvPr id="11" name="TextBox 10"/>
          <p:cNvSpPr txBox="1"/>
          <p:nvPr/>
        </p:nvSpPr>
        <p:spPr>
          <a:xfrm>
            <a:off x="762000" y="1143000"/>
            <a:ext cx="3124200" cy="584775"/>
          </a:xfrm>
          <a:prstGeom prst="rect">
            <a:avLst/>
          </a:prstGeom>
          <a:noFill/>
        </p:spPr>
        <p:txBody>
          <a:bodyPr wrap="square" rtlCol="0">
            <a:spAutoFit/>
          </a:bodyPr>
          <a:lstStyle/>
          <a:p>
            <a:pPr algn="just">
              <a:buFont typeface="Arial" pitchFamily="34" charset="0"/>
              <a:buChar char="•"/>
            </a:pPr>
            <a:r>
              <a:rPr lang="en-US" sz="3200" smtClean="0">
                <a:latin typeface="+mn-lt"/>
              </a:rPr>
              <a:t>Interpretations</a:t>
            </a:r>
            <a:endParaRPr lang="en-US" sz="3200">
              <a:latin typeface="+mn-lt"/>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254000"/>
            <a:ext cx="8229600" cy="1143000"/>
          </a:xfrm>
          <a:prstGeom prst="rect">
            <a:avLst/>
          </a:prstGeom>
        </p:spPr>
        <p:txBody>
          <a:bodyPr/>
          <a:lstStyle/>
          <a:p>
            <a:pPr marL="53975" marR="0" lvl="0" indent="-53975" algn="ctr" defTabSz="914400" rtl="0" eaLnBrk="0" fontAlgn="base" latinLnBrk="0" hangingPunct="0">
              <a:lnSpc>
                <a:spcPct val="100000"/>
              </a:lnSpc>
              <a:spcBef>
                <a:spcPct val="0"/>
              </a:spcBef>
              <a:spcAft>
                <a:spcPct val="0"/>
              </a:spcAft>
              <a:buClrTx/>
              <a:buSzTx/>
              <a:buFontTx/>
              <a:buNone/>
              <a:tabLst/>
              <a:defRPr/>
            </a:pPr>
            <a:r>
              <a:rPr kumimoji="0" lang="en-US" sz="4600" b="0" i="0" u="none" strike="noStrike" kern="1200" cap="none" spc="0" normalizeH="0" baseline="0" noProof="0" smtClean="0">
                <a:ln>
                  <a:noFill/>
                </a:ln>
                <a:solidFill>
                  <a:srgbClr val="E7EACB"/>
                </a:solidFill>
                <a:effectLst>
                  <a:outerShdw blurRad="38100" dist="25500" dir="5400000" algn="tl" rotWithShape="0">
                    <a:srgbClr val="000000">
                      <a:satMod val="180000"/>
                      <a:alpha val="75000"/>
                    </a:srgbClr>
                  </a:outerShdw>
                </a:effectLst>
                <a:uLnTx/>
                <a:uFillTx/>
                <a:latin typeface="+mj-lt"/>
                <a:ea typeface="+mj-ea"/>
                <a:cs typeface="+mj-cs"/>
              </a:rPr>
              <a:t>Discussion</a:t>
            </a:r>
            <a:endParaRPr kumimoji="0" lang="en-US" sz="4600" b="0" i="0" u="none" strike="noStrike" kern="1200" cap="none" spc="0" normalizeH="0" baseline="0" noProof="0">
              <a:ln>
                <a:noFill/>
              </a:ln>
              <a:solidFill>
                <a:srgbClr val="E7EACB"/>
              </a:solidFill>
              <a:effectLst>
                <a:outerShdw blurRad="38100" dist="25500" dir="5400000" algn="tl" rotWithShape="0">
                  <a:srgbClr val="000000">
                    <a:satMod val="180000"/>
                    <a:alpha val="75000"/>
                  </a:srgbClr>
                </a:outerShdw>
              </a:effectLst>
              <a:uLnTx/>
              <a:uFillTx/>
              <a:latin typeface="+mj-lt"/>
              <a:ea typeface="+mj-ea"/>
              <a:cs typeface="+mj-cs"/>
            </a:endParaRPr>
          </a:p>
        </p:txBody>
      </p:sp>
      <p:sp>
        <p:nvSpPr>
          <p:cNvPr id="3" name="Rectangle 2"/>
          <p:cNvSpPr/>
          <p:nvPr/>
        </p:nvSpPr>
        <p:spPr>
          <a:xfrm>
            <a:off x="685800" y="1828800"/>
            <a:ext cx="2971800" cy="396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a:p>
        </p:txBody>
      </p:sp>
      <p:sp>
        <p:nvSpPr>
          <p:cNvPr id="4" name="TextBox 3"/>
          <p:cNvSpPr txBox="1"/>
          <p:nvPr/>
        </p:nvSpPr>
        <p:spPr>
          <a:xfrm>
            <a:off x="762000" y="1905000"/>
            <a:ext cx="2819400" cy="4154984"/>
          </a:xfrm>
          <a:prstGeom prst="rect">
            <a:avLst/>
          </a:prstGeom>
          <a:noFill/>
        </p:spPr>
        <p:txBody>
          <a:bodyPr wrap="square" rtlCol="0">
            <a:spAutoFit/>
          </a:bodyPr>
          <a:lstStyle/>
          <a:p>
            <a:pPr marL="0" lvl="1" algn="ctr"/>
            <a:r>
              <a:rPr lang="en-US" sz="2400" smtClean="0">
                <a:latin typeface="+mn-lt"/>
              </a:rPr>
              <a:t>Graphic images used as evidence can be a powerful and convincing tool, but it’s use can potentially create a risk of misleading or confusing the jury. (Peterson, 2008)</a:t>
            </a:r>
          </a:p>
          <a:p>
            <a:pPr algn="just"/>
            <a:endParaRPr lang="en-US" sz="2400" smtClean="0">
              <a:latin typeface="+mn-lt"/>
            </a:endParaRPr>
          </a:p>
        </p:txBody>
      </p:sp>
      <p:sp>
        <p:nvSpPr>
          <p:cNvPr id="5" name="Rectangle 4"/>
          <p:cNvSpPr/>
          <p:nvPr/>
        </p:nvSpPr>
        <p:spPr>
          <a:xfrm>
            <a:off x="5334000" y="1600200"/>
            <a:ext cx="2971800" cy="426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a:p>
        </p:txBody>
      </p:sp>
      <p:sp>
        <p:nvSpPr>
          <p:cNvPr id="6" name="TextBox 5"/>
          <p:cNvSpPr txBox="1"/>
          <p:nvPr/>
        </p:nvSpPr>
        <p:spPr>
          <a:xfrm>
            <a:off x="4953000" y="1600200"/>
            <a:ext cx="3352800" cy="3477875"/>
          </a:xfrm>
          <a:prstGeom prst="rect">
            <a:avLst/>
          </a:prstGeom>
          <a:noFill/>
        </p:spPr>
        <p:txBody>
          <a:bodyPr wrap="square" rtlCol="0">
            <a:spAutoFit/>
          </a:bodyPr>
          <a:lstStyle/>
          <a:p>
            <a:pPr lvl="1" algn="ctr"/>
            <a:endParaRPr lang="en-US" sz="2200" smtClean="0">
              <a:latin typeface="+mn-lt"/>
            </a:endParaRPr>
          </a:p>
          <a:p>
            <a:pPr lvl="1" algn="ctr"/>
            <a:r>
              <a:rPr lang="en-US" sz="2200" smtClean="0">
                <a:latin typeface="+mn-lt"/>
              </a:rPr>
              <a:t>Different cases might warrant different types of scenes- perhaps computer graphics would be more persuasive if the type of case different.</a:t>
            </a:r>
          </a:p>
        </p:txBody>
      </p:sp>
      <p:sp>
        <p:nvSpPr>
          <p:cNvPr id="7" name="Right Arrow 6"/>
          <p:cNvSpPr/>
          <p:nvPr/>
        </p:nvSpPr>
        <p:spPr>
          <a:xfrm>
            <a:off x="3886200" y="2971800"/>
            <a:ext cx="12192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a:p>
        </p:txBody>
      </p:sp>
      <p:sp>
        <p:nvSpPr>
          <p:cNvPr id="8" name="TextBox 7"/>
          <p:cNvSpPr txBox="1"/>
          <p:nvPr/>
        </p:nvSpPr>
        <p:spPr>
          <a:xfrm>
            <a:off x="762000" y="1143000"/>
            <a:ext cx="3124200" cy="584775"/>
          </a:xfrm>
          <a:prstGeom prst="rect">
            <a:avLst/>
          </a:prstGeom>
          <a:noFill/>
        </p:spPr>
        <p:txBody>
          <a:bodyPr wrap="square" rtlCol="0">
            <a:spAutoFit/>
          </a:bodyPr>
          <a:lstStyle/>
          <a:p>
            <a:pPr algn="just">
              <a:buFont typeface="Arial" pitchFamily="34" charset="0"/>
              <a:buChar char="•"/>
            </a:pPr>
            <a:r>
              <a:rPr lang="en-US" sz="3200" smtClean="0">
                <a:latin typeface="+mn-lt"/>
              </a:rPr>
              <a:t>Interpretations</a:t>
            </a:r>
            <a:endParaRPr lang="en-US" sz="3200">
              <a:latin typeface="+mn-lt"/>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254000"/>
            <a:ext cx="8229600" cy="1143000"/>
          </a:xfrm>
          <a:prstGeom prst="rect">
            <a:avLst/>
          </a:prstGeom>
        </p:spPr>
        <p:txBody>
          <a:bodyPr/>
          <a:lstStyle/>
          <a:p>
            <a:pPr marL="53975" marR="0" lvl="0" indent="-53975" algn="ctr" defTabSz="914400" rtl="0" eaLnBrk="0" fontAlgn="base" latinLnBrk="0" hangingPunct="0">
              <a:lnSpc>
                <a:spcPct val="100000"/>
              </a:lnSpc>
              <a:spcBef>
                <a:spcPct val="0"/>
              </a:spcBef>
              <a:spcAft>
                <a:spcPct val="0"/>
              </a:spcAft>
              <a:buClrTx/>
              <a:buSzTx/>
              <a:buFontTx/>
              <a:buNone/>
              <a:tabLst/>
              <a:defRPr/>
            </a:pPr>
            <a:r>
              <a:rPr kumimoji="0" lang="en-US" sz="4600" b="0" i="0" u="none" strike="noStrike" kern="1200" cap="none" spc="0" normalizeH="0" baseline="0" noProof="0" smtClean="0">
                <a:ln>
                  <a:noFill/>
                </a:ln>
                <a:solidFill>
                  <a:srgbClr val="E7EACB"/>
                </a:solidFill>
                <a:effectLst>
                  <a:outerShdw blurRad="38100" dist="25500" dir="5400000" algn="tl" rotWithShape="0">
                    <a:srgbClr val="000000">
                      <a:satMod val="180000"/>
                      <a:alpha val="75000"/>
                    </a:srgbClr>
                  </a:outerShdw>
                </a:effectLst>
                <a:uLnTx/>
                <a:uFillTx/>
                <a:latin typeface="+mj-lt"/>
                <a:ea typeface="+mj-ea"/>
                <a:cs typeface="+mj-cs"/>
              </a:rPr>
              <a:t>Discussion</a:t>
            </a:r>
            <a:endParaRPr kumimoji="0" lang="en-US" sz="4600" b="0" i="0" u="none" strike="noStrike" kern="1200" cap="none" spc="0" normalizeH="0" baseline="0" noProof="0">
              <a:ln>
                <a:noFill/>
              </a:ln>
              <a:solidFill>
                <a:srgbClr val="E7EACB"/>
              </a:solidFill>
              <a:effectLst>
                <a:outerShdw blurRad="38100" dist="25500" dir="5400000" algn="tl" rotWithShape="0">
                  <a:srgbClr val="000000">
                    <a:satMod val="180000"/>
                    <a:alpha val="75000"/>
                  </a:srgbClr>
                </a:outerShdw>
              </a:effectLst>
              <a:uLnTx/>
              <a:uFillTx/>
              <a:latin typeface="+mj-lt"/>
              <a:ea typeface="+mj-ea"/>
              <a:cs typeface="+mj-cs"/>
            </a:endParaRPr>
          </a:p>
        </p:txBody>
      </p:sp>
      <p:sp>
        <p:nvSpPr>
          <p:cNvPr id="3" name="Rectangle 2"/>
          <p:cNvSpPr/>
          <p:nvPr/>
        </p:nvSpPr>
        <p:spPr>
          <a:xfrm>
            <a:off x="685800" y="1828800"/>
            <a:ext cx="2971800" cy="396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Evidence (including photographs) that appeals to fact-finders’ sympathies, arouses a sense of horror, provokes an instinct to punish, or triggers other mainsprings of human action may cause the fact-finder 	to base his decision on something other than the established propositions of the case</a:t>
            </a:r>
            <a:endParaRPr lang="en-US"/>
          </a:p>
        </p:txBody>
      </p:sp>
      <p:sp>
        <p:nvSpPr>
          <p:cNvPr id="5" name="Rectangle 4"/>
          <p:cNvSpPr/>
          <p:nvPr/>
        </p:nvSpPr>
        <p:spPr>
          <a:xfrm>
            <a:off x="5334000" y="1600200"/>
            <a:ext cx="2971800" cy="426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a:p>
        </p:txBody>
      </p:sp>
      <p:sp>
        <p:nvSpPr>
          <p:cNvPr id="6" name="TextBox 5"/>
          <p:cNvSpPr txBox="1"/>
          <p:nvPr/>
        </p:nvSpPr>
        <p:spPr>
          <a:xfrm>
            <a:off x="4876800" y="2133600"/>
            <a:ext cx="3352800" cy="2462213"/>
          </a:xfrm>
          <a:prstGeom prst="rect">
            <a:avLst/>
          </a:prstGeom>
          <a:noFill/>
        </p:spPr>
        <p:txBody>
          <a:bodyPr wrap="square" rtlCol="0">
            <a:spAutoFit/>
          </a:bodyPr>
          <a:lstStyle/>
          <a:p>
            <a:pPr lvl="1" algn="ctr"/>
            <a:r>
              <a:rPr lang="en-US" sz="2200" smtClean="0">
                <a:latin typeface="+mn-lt"/>
              </a:rPr>
              <a:t>Perhaps jurors found the defendant was guilty because the case evoked emotion, and not because the evidence was strong.</a:t>
            </a:r>
          </a:p>
        </p:txBody>
      </p:sp>
      <p:sp>
        <p:nvSpPr>
          <p:cNvPr id="7" name="Right Arrow 6"/>
          <p:cNvSpPr/>
          <p:nvPr/>
        </p:nvSpPr>
        <p:spPr>
          <a:xfrm>
            <a:off x="3886200" y="2971800"/>
            <a:ext cx="12192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a:p>
        </p:txBody>
      </p:sp>
      <p:sp>
        <p:nvSpPr>
          <p:cNvPr id="8" name="TextBox 7"/>
          <p:cNvSpPr txBox="1"/>
          <p:nvPr/>
        </p:nvSpPr>
        <p:spPr>
          <a:xfrm>
            <a:off x="762000" y="1143000"/>
            <a:ext cx="3124200" cy="584775"/>
          </a:xfrm>
          <a:prstGeom prst="rect">
            <a:avLst/>
          </a:prstGeom>
          <a:noFill/>
        </p:spPr>
        <p:txBody>
          <a:bodyPr wrap="square" rtlCol="0">
            <a:spAutoFit/>
          </a:bodyPr>
          <a:lstStyle/>
          <a:p>
            <a:pPr algn="just">
              <a:buFont typeface="Arial" pitchFamily="34" charset="0"/>
              <a:buChar char="•"/>
            </a:pPr>
            <a:r>
              <a:rPr lang="en-US" sz="3200" smtClean="0">
                <a:latin typeface="+mn-lt"/>
              </a:rPr>
              <a:t>Interpretations</a:t>
            </a:r>
            <a:endParaRPr lang="en-US" sz="3200">
              <a:latin typeface="+mn-lt"/>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254000"/>
            <a:ext cx="8229600" cy="1143000"/>
          </a:xfrm>
          <a:prstGeom prst="rect">
            <a:avLst/>
          </a:prstGeom>
        </p:spPr>
        <p:txBody>
          <a:bodyPr/>
          <a:lstStyle/>
          <a:p>
            <a:pPr marL="53975" marR="0" lvl="0" indent="-53975" algn="ctr" defTabSz="914400" rtl="0" eaLnBrk="0" fontAlgn="base" latinLnBrk="0" hangingPunct="0">
              <a:lnSpc>
                <a:spcPct val="100000"/>
              </a:lnSpc>
              <a:spcBef>
                <a:spcPct val="0"/>
              </a:spcBef>
              <a:spcAft>
                <a:spcPct val="0"/>
              </a:spcAft>
              <a:buClrTx/>
              <a:buSzTx/>
              <a:buFontTx/>
              <a:buNone/>
              <a:tabLst/>
              <a:defRPr/>
            </a:pPr>
            <a:r>
              <a:rPr kumimoji="0" lang="en-US" sz="4600" b="0" i="0" u="none" strike="noStrike" kern="1200" cap="none" spc="0" normalizeH="0" baseline="0" noProof="0" smtClean="0">
                <a:ln>
                  <a:noFill/>
                </a:ln>
                <a:solidFill>
                  <a:srgbClr val="E7EACB"/>
                </a:solidFill>
                <a:effectLst>
                  <a:outerShdw blurRad="38100" dist="25500" dir="5400000" algn="tl" rotWithShape="0">
                    <a:srgbClr val="000000">
                      <a:satMod val="180000"/>
                      <a:alpha val="75000"/>
                    </a:srgbClr>
                  </a:outerShdw>
                </a:effectLst>
                <a:uLnTx/>
                <a:uFillTx/>
                <a:latin typeface="+mj-lt"/>
                <a:ea typeface="+mj-ea"/>
                <a:cs typeface="+mj-cs"/>
              </a:rPr>
              <a:t>Discussion</a:t>
            </a:r>
            <a:endParaRPr kumimoji="0" lang="en-US" sz="4600" b="0" i="0" u="none" strike="noStrike" kern="1200" cap="none" spc="0" normalizeH="0" baseline="0" noProof="0">
              <a:ln>
                <a:noFill/>
              </a:ln>
              <a:solidFill>
                <a:srgbClr val="E7EACB"/>
              </a:solidFill>
              <a:effectLst>
                <a:outerShdw blurRad="38100" dist="25500" dir="5400000" algn="tl" rotWithShape="0">
                  <a:srgbClr val="000000">
                    <a:satMod val="180000"/>
                    <a:alpha val="75000"/>
                  </a:srgbClr>
                </a:outerShdw>
              </a:effectLst>
              <a:uLnTx/>
              <a:uFillTx/>
              <a:latin typeface="+mj-lt"/>
              <a:ea typeface="+mj-ea"/>
              <a:cs typeface="+mj-cs"/>
            </a:endParaRPr>
          </a:p>
        </p:txBody>
      </p:sp>
      <p:sp>
        <p:nvSpPr>
          <p:cNvPr id="3" name="Rectangle 2"/>
          <p:cNvSpPr/>
          <p:nvPr/>
        </p:nvSpPr>
        <p:spPr>
          <a:xfrm>
            <a:off x="685800" y="1828800"/>
            <a:ext cx="2971800" cy="396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a:p>
        </p:txBody>
      </p:sp>
      <p:sp>
        <p:nvSpPr>
          <p:cNvPr id="4" name="TextBox 3"/>
          <p:cNvSpPr txBox="1"/>
          <p:nvPr/>
        </p:nvSpPr>
        <p:spPr>
          <a:xfrm>
            <a:off x="762000" y="1905000"/>
            <a:ext cx="2819400" cy="4154984"/>
          </a:xfrm>
          <a:prstGeom prst="rect">
            <a:avLst/>
          </a:prstGeom>
          <a:noFill/>
        </p:spPr>
        <p:txBody>
          <a:bodyPr wrap="square" rtlCol="0">
            <a:spAutoFit/>
          </a:bodyPr>
          <a:lstStyle/>
          <a:p>
            <a:pPr algn="ctr"/>
            <a:r>
              <a:rPr lang="en-US" sz="2200" smtClean="0">
                <a:latin typeface="+mn-lt"/>
              </a:rPr>
              <a:t>Although regularly admit graphic photographs into evidence, little research exists on whether such evidence prejudices the decisions of jurors. (Douglas, Lyon &amp; </a:t>
            </a:r>
            <a:r>
              <a:rPr lang="en-US" sz="2200" err="1" smtClean="0">
                <a:latin typeface="+mn-lt"/>
              </a:rPr>
              <a:t>Ogloff</a:t>
            </a:r>
            <a:r>
              <a:rPr lang="en-US" sz="2200" smtClean="0">
                <a:latin typeface="+mn-lt"/>
              </a:rPr>
              <a:t>, 1997).</a:t>
            </a:r>
          </a:p>
          <a:p>
            <a:pPr algn="ctr"/>
            <a:endParaRPr lang="en-US" sz="2200" smtClean="0">
              <a:latin typeface="+mn-lt"/>
            </a:endParaRPr>
          </a:p>
        </p:txBody>
      </p:sp>
      <p:sp>
        <p:nvSpPr>
          <p:cNvPr id="5" name="Rectangle 4"/>
          <p:cNvSpPr/>
          <p:nvPr/>
        </p:nvSpPr>
        <p:spPr>
          <a:xfrm>
            <a:off x="5334000" y="1600200"/>
            <a:ext cx="2971800" cy="411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a:p>
        </p:txBody>
      </p:sp>
      <p:sp>
        <p:nvSpPr>
          <p:cNvPr id="6" name="TextBox 5"/>
          <p:cNvSpPr txBox="1"/>
          <p:nvPr/>
        </p:nvSpPr>
        <p:spPr>
          <a:xfrm>
            <a:off x="4800600" y="1752600"/>
            <a:ext cx="3505200" cy="4124206"/>
          </a:xfrm>
          <a:prstGeom prst="rect">
            <a:avLst/>
          </a:prstGeom>
          <a:noFill/>
        </p:spPr>
        <p:txBody>
          <a:bodyPr wrap="square" rtlCol="0">
            <a:spAutoFit/>
          </a:bodyPr>
          <a:lstStyle/>
          <a:p>
            <a:pPr lvl="1" algn="ctr"/>
            <a:r>
              <a:rPr lang="en-US" sz="2400">
                <a:latin typeface="+mj-lt"/>
              </a:rPr>
              <a:t>Groups that saw the Real Actor/Sketched Scene and Sketched Scene/Real Actor both had similar results, and perhaps found the scene to just look odd and not useful.</a:t>
            </a:r>
          </a:p>
          <a:p>
            <a:pPr lvl="1" algn="ctr"/>
            <a:endParaRPr lang="en-US" sz="2200" smtClean="0">
              <a:latin typeface="+mj-lt"/>
            </a:endParaRPr>
          </a:p>
        </p:txBody>
      </p:sp>
      <p:sp>
        <p:nvSpPr>
          <p:cNvPr id="7" name="Right Arrow 6"/>
          <p:cNvSpPr/>
          <p:nvPr/>
        </p:nvSpPr>
        <p:spPr>
          <a:xfrm>
            <a:off x="3962400" y="2971800"/>
            <a:ext cx="12192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a:p>
        </p:txBody>
      </p:sp>
      <p:sp>
        <p:nvSpPr>
          <p:cNvPr id="8" name="TextBox 7"/>
          <p:cNvSpPr txBox="1"/>
          <p:nvPr/>
        </p:nvSpPr>
        <p:spPr>
          <a:xfrm>
            <a:off x="762000" y="1143000"/>
            <a:ext cx="3124200" cy="584775"/>
          </a:xfrm>
          <a:prstGeom prst="rect">
            <a:avLst/>
          </a:prstGeom>
          <a:noFill/>
        </p:spPr>
        <p:txBody>
          <a:bodyPr wrap="square" rtlCol="0">
            <a:spAutoFit/>
          </a:bodyPr>
          <a:lstStyle/>
          <a:p>
            <a:pPr algn="just">
              <a:buFont typeface="Arial" pitchFamily="34" charset="0"/>
              <a:buChar char="•"/>
            </a:pPr>
            <a:r>
              <a:rPr lang="en-US" sz="3200" smtClean="0">
                <a:latin typeface="+mn-lt"/>
              </a:rPr>
              <a:t>Interpretations</a:t>
            </a:r>
            <a:endParaRPr lang="en-US" sz="3200">
              <a:latin typeface="+mn-lt"/>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mtClean="0"/>
              <a:t>Conclusion</a:t>
            </a:r>
            <a:endParaRPr lang="en-US"/>
          </a:p>
        </p:txBody>
      </p:sp>
      <p:sp>
        <p:nvSpPr>
          <p:cNvPr id="3" name="Content Placeholder 2"/>
          <p:cNvSpPr>
            <a:spLocks noGrp="1"/>
          </p:cNvSpPr>
          <p:nvPr>
            <p:ph idx="1"/>
          </p:nvPr>
        </p:nvSpPr>
        <p:spPr/>
        <p:txBody>
          <a:bodyPr/>
          <a:lstStyle/>
          <a:p>
            <a:r>
              <a:rPr lang="en-US" dirty="0" smtClean="0"/>
              <a:t>Limitations</a:t>
            </a:r>
          </a:p>
          <a:p>
            <a:pPr lvl="1"/>
            <a:r>
              <a:rPr lang="en-US" dirty="0" smtClean="0"/>
              <a:t>Small sample size</a:t>
            </a:r>
          </a:p>
          <a:p>
            <a:pPr lvl="1"/>
            <a:r>
              <a:rPr lang="en-US" dirty="0" smtClean="0"/>
              <a:t>No control group- if we had control group we could have seen the results if there was no picture at all</a:t>
            </a:r>
          </a:p>
          <a:p>
            <a:pPr lvl="1"/>
            <a:r>
              <a:rPr lang="en-US" dirty="0" smtClean="0"/>
              <a:t>Convenient Sampling</a:t>
            </a:r>
          </a:p>
          <a:p>
            <a:pPr lvl="1"/>
            <a:endParaRPr lang="en-US" dirty="0" smtClean="0"/>
          </a:p>
          <a:p>
            <a:pPr lvl="1"/>
            <a:endParaRPr lang="en-US" dirty="0" smtClean="0"/>
          </a:p>
          <a:p>
            <a:pPr lvl="1"/>
            <a:endParaRPr lang="en-US"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mtClean="0"/>
              <a:t>Conclusion</a:t>
            </a:r>
            <a:endParaRPr lang="en-US"/>
          </a:p>
        </p:txBody>
      </p:sp>
      <p:sp>
        <p:nvSpPr>
          <p:cNvPr id="3" name="Content Placeholder 2"/>
          <p:cNvSpPr>
            <a:spLocks noGrp="1"/>
          </p:cNvSpPr>
          <p:nvPr>
            <p:ph idx="1"/>
          </p:nvPr>
        </p:nvSpPr>
        <p:spPr/>
        <p:txBody>
          <a:bodyPr/>
          <a:lstStyle/>
          <a:p>
            <a:r>
              <a:rPr lang="en-US" smtClean="0"/>
              <a:t>Graphics should be used to carefully convey what the facts of the case are.</a:t>
            </a:r>
          </a:p>
          <a:p>
            <a:pPr>
              <a:buNone/>
            </a:pPr>
            <a:endParaRPr lang="en-US" smtClean="0"/>
          </a:p>
          <a:p>
            <a:r>
              <a:rPr lang="en-US" smtClean="0"/>
              <a:t>Further research should look at whether or not photos or computer graphics are more useful for the specific type of case (ex: murder trial versus civil  litigation)</a:t>
            </a:r>
          </a:p>
          <a:p>
            <a:pPr>
              <a:buNone/>
            </a:pPr>
            <a:endParaRPr lang="en-US" smtClean="0"/>
          </a:p>
          <a:p>
            <a:r>
              <a:rPr lang="en-US" smtClean="0"/>
              <a:t>Photographic images are most useful </a:t>
            </a:r>
            <a:endParaRPr lang="en-US"/>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mtClean="0"/>
              <a:t>Conclusion</a:t>
            </a:r>
            <a:endParaRPr lang="en-US"/>
          </a:p>
        </p:txBody>
      </p:sp>
      <p:sp>
        <p:nvSpPr>
          <p:cNvPr id="3" name="Content Placeholder 2"/>
          <p:cNvSpPr>
            <a:spLocks noGrp="1"/>
          </p:cNvSpPr>
          <p:nvPr>
            <p:ph idx="1"/>
          </p:nvPr>
        </p:nvSpPr>
        <p:spPr/>
        <p:txBody>
          <a:bodyPr/>
          <a:lstStyle/>
          <a:p>
            <a:r>
              <a:rPr lang="en-US" smtClean="0"/>
              <a:t>Images are useful for persuasion, but the facts of the case are most important.</a:t>
            </a:r>
          </a:p>
          <a:p>
            <a:endParaRPr lang="en-US" smtClean="0"/>
          </a:p>
          <a:p>
            <a:r>
              <a:rPr lang="en-US" smtClean="0"/>
              <a:t>More research should be conducted on how specific graphics effect specific trials.</a:t>
            </a:r>
            <a:endParaRPr lang="en-US"/>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References</a:t>
            </a:r>
            <a:endParaRPr lang="en-US" dirty="0"/>
          </a:p>
        </p:txBody>
      </p:sp>
      <p:sp>
        <p:nvSpPr>
          <p:cNvPr id="3" name="Content Placeholder 2"/>
          <p:cNvSpPr>
            <a:spLocks noGrp="1"/>
          </p:cNvSpPr>
          <p:nvPr>
            <p:ph idx="1"/>
          </p:nvPr>
        </p:nvSpPr>
        <p:spPr/>
        <p:txBody>
          <a:bodyPr/>
          <a:lstStyle/>
          <a:p>
            <a:r>
              <a:rPr lang="en-US" sz="1800" dirty="0" smtClean="0"/>
              <a:t>Edelman, Bryan. (2009) The Jury Expert, The Art and Science of Litigation Advocacy.</a:t>
            </a:r>
          </a:p>
          <a:p>
            <a:pPr>
              <a:buNone/>
            </a:pPr>
            <a:endParaRPr lang="en-US" sz="1800" dirty="0" smtClean="0"/>
          </a:p>
          <a:p>
            <a:r>
              <a:rPr lang="en-US" sz="1800" dirty="0" smtClean="0"/>
              <a:t>Peterson, Kathleen Flynn. (2009) The Advocate, Enhanced persuasion: Effective use of Demonstrative Evidence at Trial.</a:t>
            </a:r>
          </a:p>
          <a:p>
            <a:pPr>
              <a:buNone/>
            </a:pPr>
            <a:endParaRPr lang="en-US" sz="1800" dirty="0" smtClean="0"/>
          </a:p>
          <a:p>
            <a:r>
              <a:rPr lang="en-US" sz="1800" dirty="0" smtClean="0"/>
              <a:t>Friedman, Richard. (1995) Still Photographs in the Flow of Time.</a:t>
            </a:r>
          </a:p>
          <a:p>
            <a:pPr>
              <a:buNone/>
            </a:pPr>
            <a:endParaRPr lang="en-US" sz="1800" dirty="0" smtClean="0"/>
          </a:p>
          <a:p>
            <a:r>
              <a:rPr lang="en-US" sz="1800" dirty="0" err="1" smtClean="0"/>
              <a:t>Mnookin</a:t>
            </a:r>
            <a:r>
              <a:rPr lang="en-US" sz="1800" dirty="0" smtClean="0"/>
              <a:t>, Jennifer L. (1998) The Image of Truth: Photographic Evidence and the Power of Analogy. </a:t>
            </a:r>
          </a:p>
          <a:p>
            <a:endParaRPr lang="en-US" sz="1800" dirty="0" smtClean="0"/>
          </a:p>
          <a:p>
            <a:r>
              <a:rPr lang="en-US" sz="1800" dirty="0" err="1" smtClean="0"/>
              <a:t>Guilshan</a:t>
            </a:r>
            <a:r>
              <a:rPr lang="en-US" sz="1800" dirty="0" smtClean="0"/>
              <a:t>, Christine A. (1992).The influence of judicial instructions and the effect of juror biases.</a:t>
            </a:r>
            <a:endParaRPr lang="en-US" sz="1800" b="1" dirty="0" smtClean="0"/>
          </a:p>
          <a:p>
            <a:endParaRPr lang="en-US" sz="1800" dirty="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References</a:t>
            </a:r>
            <a:endParaRPr lang="en-US" dirty="0"/>
          </a:p>
        </p:txBody>
      </p:sp>
      <p:sp>
        <p:nvSpPr>
          <p:cNvPr id="3" name="Content Placeholder 2"/>
          <p:cNvSpPr>
            <a:spLocks noGrp="1"/>
          </p:cNvSpPr>
          <p:nvPr>
            <p:ph idx="1"/>
          </p:nvPr>
        </p:nvSpPr>
        <p:spPr/>
        <p:txBody>
          <a:bodyPr/>
          <a:lstStyle/>
          <a:p>
            <a:endParaRPr lang="en-US" sz="1800" dirty="0" smtClean="0"/>
          </a:p>
          <a:p>
            <a:r>
              <a:rPr lang="en-US" sz="1800" dirty="0" smtClean="0"/>
              <a:t>Thomas, Amy S. Utah Rule of Evidence 403 and Gruesome Photographs: Is a Picture Worth Anything in Utah.</a:t>
            </a:r>
          </a:p>
          <a:p>
            <a:endParaRPr lang="en-US" sz="1800" dirty="0" smtClean="0"/>
          </a:p>
          <a:p>
            <a:endParaRPr lang="en-US" sz="1800" dirty="0" smtClean="0"/>
          </a:p>
          <a:p>
            <a:r>
              <a:rPr lang="en-US" sz="1800" b="1" dirty="0" smtClean="0"/>
              <a:t>State Vs. Harvey. (1996) JURY AS WITNESS: </a:t>
            </a:r>
            <a:r>
              <a:rPr lang="en-US" sz="1800" dirty="0" smtClean="0"/>
              <a:t>FORENSIC COMPUTER ANIMATION</a:t>
            </a:r>
            <a:r>
              <a:rPr lang="en-US" sz="1800" b="1" dirty="0" smtClean="0"/>
              <a:t> TRANSPORTS JURORS TO THE SCENE OF A CRIME OR AUTOMOBILE ACCIDENT.</a:t>
            </a:r>
          </a:p>
          <a:p>
            <a:endParaRPr lang="en-US" sz="1800" b="1" dirty="0" smtClean="0"/>
          </a:p>
          <a:p>
            <a:pPr>
              <a:buNone/>
            </a:pPr>
            <a:endParaRPr lang="en-US" sz="1800" dirty="0" smtClean="0"/>
          </a:p>
          <a:p>
            <a:r>
              <a:rPr lang="en-US" sz="1800" dirty="0" smtClean="0"/>
              <a:t>Douglas. (1997) The Impact of Graphic Photographic Evidence on Mock Jurors' Decisions in a Murder Trial.</a:t>
            </a:r>
          </a:p>
          <a:p>
            <a:endParaRPr lang="en-US" sz="1800" dirty="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References</a:t>
            </a:r>
            <a:endParaRPr lang="en-US" dirty="0"/>
          </a:p>
        </p:txBody>
      </p:sp>
      <p:sp>
        <p:nvSpPr>
          <p:cNvPr id="3" name="Content Placeholder 2"/>
          <p:cNvSpPr>
            <a:spLocks noGrp="1"/>
          </p:cNvSpPr>
          <p:nvPr>
            <p:ph idx="1"/>
          </p:nvPr>
        </p:nvSpPr>
        <p:spPr/>
        <p:txBody>
          <a:bodyPr/>
          <a:lstStyle/>
          <a:p>
            <a:endParaRPr lang="en-US" sz="1800" dirty="0" smtClean="0"/>
          </a:p>
          <a:p>
            <a:r>
              <a:rPr lang="en-US" sz="1800" dirty="0" smtClean="0"/>
              <a:t>Goodman- </a:t>
            </a:r>
            <a:r>
              <a:rPr lang="en-US" sz="1800" dirty="0" err="1" smtClean="0"/>
              <a:t>Delahunty</a:t>
            </a:r>
            <a:r>
              <a:rPr lang="en-US" sz="1800" dirty="0" smtClean="0"/>
              <a:t>, Jane. (2005) Mock juror anger at the defendant in response to gruesome photographs enhanced the weight of </a:t>
            </a:r>
            <a:r>
              <a:rPr lang="en-US" sz="1800" dirty="0" err="1" smtClean="0"/>
              <a:t>inculpatory</a:t>
            </a:r>
            <a:r>
              <a:rPr lang="en-US" sz="1800" dirty="0" smtClean="0"/>
              <a:t> evidence in jury decisions.  The presence of visual evidence (gruesome or neutral) significantly increased the conviction rate in a mock juror study.</a:t>
            </a:r>
          </a:p>
          <a:p>
            <a:endParaRPr lang="en-US" sz="1800" dirty="0" smtClean="0"/>
          </a:p>
          <a:p>
            <a:r>
              <a:rPr lang="en-US" sz="1800" dirty="0" smtClean="0"/>
              <a:t>Thompson, </a:t>
            </a:r>
            <a:r>
              <a:rPr lang="en-US" sz="1800" dirty="0" err="1" smtClean="0"/>
              <a:t>Carleen</a:t>
            </a:r>
            <a:r>
              <a:rPr lang="en-US" sz="1800" dirty="0" smtClean="0"/>
              <a:t> M.; Dennison, Susan. (2004) Graphic evidence of violence: the impact on juror decision-making, the influence of judicial instructions and the effect of juror biases.</a:t>
            </a:r>
            <a:endParaRPr lang="en-US" sz="1800" b="1" dirty="0" smtClean="0"/>
          </a:p>
          <a:p>
            <a:endParaRPr lang="en-US" sz="18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lang="en-US" smtClean="0"/>
              <a:t>Background</a:t>
            </a:r>
            <a:endParaRPr lang="en-US"/>
          </a:p>
        </p:txBody>
      </p:sp>
      <p:sp>
        <p:nvSpPr>
          <p:cNvPr id="17411" name="Content Placeholder 2"/>
          <p:cNvSpPr>
            <a:spLocks noGrp="1"/>
          </p:cNvSpPr>
          <p:nvPr>
            <p:ph idx="1"/>
          </p:nvPr>
        </p:nvSpPr>
        <p:spPr>
          <a:xfrm>
            <a:off x="457200" y="1417638"/>
            <a:ext cx="8229600" cy="4525962"/>
          </a:xfrm>
        </p:spPr>
        <p:txBody>
          <a:bodyPr/>
          <a:lstStyle/>
          <a:p>
            <a:pPr>
              <a:buFont typeface="Wingdings 2" pitchFamily="18" charset="2"/>
              <a:buNone/>
            </a:pPr>
            <a:endParaRPr lang="en-US" smtClean="0"/>
          </a:p>
          <a:p>
            <a:pPr>
              <a:buFont typeface="Wingdings 2" pitchFamily="18" charset="2"/>
              <a:buNone/>
            </a:pPr>
            <a:endParaRPr lang="en-US" smtClean="0"/>
          </a:p>
          <a:p>
            <a:pPr>
              <a:buFont typeface="Wingdings 2" pitchFamily="18" charset="2"/>
              <a:buNone/>
            </a:pPr>
            <a:endParaRPr lang="en-US" smtClean="0"/>
          </a:p>
          <a:p>
            <a:pPr eaLnBrk="1" hangingPunct="1"/>
            <a:r>
              <a:rPr lang="en-US" sz="2400" smtClean="0"/>
              <a:t>It is a fundamental belief of many justice systems that jurors are impartial decision-makers, capable of rendering verdicts based solely on the evidence presented in a trial. (</a:t>
            </a:r>
            <a:r>
              <a:rPr lang="en-US" sz="2400" err="1" smtClean="0"/>
              <a:t>Boyll</a:t>
            </a:r>
            <a:r>
              <a:rPr lang="en-US" sz="2400" smtClean="0"/>
              <a:t>, 1991; Collins, 1997).</a:t>
            </a:r>
          </a:p>
          <a:p>
            <a:pPr eaLnBrk="1" hangingPunct="1">
              <a:buFont typeface="Wingdings 2" pitchFamily="18" charset="2"/>
              <a:buNone/>
            </a:pPr>
            <a:endParaRPr lang="en-US" sz="2400" smtClean="0"/>
          </a:p>
          <a:p>
            <a:pPr eaLnBrk="1" hangingPunct="1"/>
            <a:r>
              <a:rPr lang="en-US" sz="2400" smtClean="0"/>
              <a:t>Even as judges insisted on their mere illustrative function, photographs often operated as independent, substantive proof of an especially persuasive kind. (</a:t>
            </a:r>
            <a:r>
              <a:rPr lang="en-US" sz="2400" err="1" smtClean="0"/>
              <a:t>Mnookin</a:t>
            </a:r>
            <a:r>
              <a:rPr lang="en-US" sz="2400" smtClean="0"/>
              <a:t>, 1998).</a:t>
            </a:r>
          </a:p>
          <a:p>
            <a:pPr eaLnBrk="1" hangingPunct="1"/>
            <a:endParaRPr lang="en-US" sz="2400" smtClean="0"/>
          </a:p>
          <a:p>
            <a:pPr>
              <a:buFont typeface="Wingdings 2" pitchFamily="18" charset="2"/>
              <a:buNone/>
            </a:pPr>
            <a:endParaRPr lang="en-US" sz="2400" smtClean="0"/>
          </a:p>
          <a:p>
            <a:pPr>
              <a:buFont typeface="Wingdings 2" pitchFamily="18" charset="2"/>
              <a:buNone/>
            </a:pPr>
            <a:endParaRPr lang="en-US" sz="2400" smtClean="0"/>
          </a:p>
        </p:txBody>
      </p:sp>
      <p:sp>
        <p:nvSpPr>
          <p:cNvPr id="4" name="Rounded Rectangle 3"/>
          <p:cNvSpPr/>
          <p:nvPr/>
        </p:nvSpPr>
        <p:spPr>
          <a:xfrm>
            <a:off x="2057400" y="1524000"/>
            <a:ext cx="5029200" cy="1143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 typeface="Wingdings 2" pitchFamily="18" charset="2"/>
              <a:buNone/>
              <a:defRPr/>
            </a:pPr>
            <a:r>
              <a:rPr lang="en-US" sz="4000"/>
              <a:t>Photographs</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229600" cy="1143000"/>
          </a:xfrm>
        </p:spPr>
        <p:txBody>
          <a:bodyPr/>
          <a:lstStyle/>
          <a:p>
            <a:pPr algn="ctr">
              <a:defRPr/>
            </a:pPr>
            <a:r>
              <a:rPr lang="en-US" smtClean="0"/>
              <a:t>Background</a:t>
            </a:r>
            <a:endParaRPr lang="en-US"/>
          </a:p>
        </p:txBody>
      </p:sp>
      <p:pic>
        <p:nvPicPr>
          <p:cNvPr id="3" name="Picture 2"/>
          <p:cNvPicPr>
            <a:picLocks noChangeAspect="1" noChangeArrowheads="1"/>
          </p:cNvPicPr>
          <p:nvPr/>
        </p:nvPicPr>
        <p:blipFill>
          <a:blip r:embed="rId2" cstate="print"/>
          <a:srcRect/>
          <a:stretch>
            <a:fillRect/>
          </a:stretch>
        </p:blipFill>
        <p:spPr>
          <a:xfrm>
            <a:off x="457200" y="2667000"/>
            <a:ext cx="5715000" cy="3962400"/>
          </a:xfrm>
          <a:prstGeom prst="rect">
            <a:avLst/>
          </a:prstGeom>
          <a:noFill/>
          <a:effectLst>
            <a:outerShdw blurRad="50800" dist="50800" dir="5400000" algn="ctr" rotWithShape="0">
              <a:schemeClr val="bg1">
                <a:lumMod val="50000"/>
                <a:lumOff val="50000"/>
              </a:schemeClr>
            </a:outerShdw>
          </a:effectLst>
        </p:spPr>
      </p:pic>
      <p:sp>
        <p:nvSpPr>
          <p:cNvPr id="6" name="Rounded Rectangle 5"/>
          <p:cNvSpPr/>
          <p:nvPr/>
        </p:nvSpPr>
        <p:spPr>
          <a:xfrm>
            <a:off x="6400800" y="3048000"/>
            <a:ext cx="2057400" cy="3581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b="1">
                <a:solidFill>
                  <a:schemeClr val="tx2">
                    <a:lumMod val="10000"/>
                  </a:schemeClr>
                </a:solidFill>
              </a:rPr>
              <a:t>Results: Jurors that were </a:t>
            </a:r>
          </a:p>
          <a:p>
            <a:pPr>
              <a:defRPr/>
            </a:pPr>
            <a:r>
              <a:rPr lang="en-US" b="1">
                <a:solidFill>
                  <a:schemeClr val="tx2">
                    <a:lumMod val="10000"/>
                  </a:schemeClr>
                </a:solidFill>
              </a:rPr>
              <a:t>shown some sort of photo </a:t>
            </a:r>
          </a:p>
          <a:p>
            <a:pPr>
              <a:defRPr/>
            </a:pPr>
            <a:r>
              <a:rPr lang="en-US" b="1">
                <a:solidFill>
                  <a:schemeClr val="tx2">
                    <a:lumMod val="10000"/>
                  </a:schemeClr>
                </a:solidFill>
              </a:rPr>
              <a:t>showed higher conviction</a:t>
            </a:r>
          </a:p>
          <a:p>
            <a:pPr>
              <a:defRPr/>
            </a:pPr>
            <a:r>
              <a:rPr lang="en-US" b="1">
                <a:solidFill>
                  <a:schemeClr val="tx2">
                    <a:lumMod val="10000"/>
                  </a:schemeClr>
                </a:solidFill>
              </a:rPr>
              <a:t>rates than jurors that were</a:t>
            </a:r>
          </a:p>
          <a:p>
            <a:pPr>
              <a:defRPr/>
            </a:pPr>
            <a:r>
              <a:rPr lang="en-US" b="1">
                <a:solidFill>
                  <a:schemeClr val="tx2">
                    <a:lumMod val="10000"/>
                  </a:schemeClr>
                </a:solidFill>
              </a:rPr>
              <a:t>not shown a photo.</a:t>
            </a:r>
          </a:p>
        </p:txBody>
      </p:sp>
      <p:sp>
        <p:nvSpPr>
          <p:cNvPr id="11" name="Rounded Rectangle 10"/>
          <p:cNvSpPr/>
          <p:nvPr/>
        </p:nvSpPr>
        <p:spPr>
          <a:xfrm>
            <a:off x="1981200" y="1524000"/>
            <a:ext cx="5029200" cy="1066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 typeface="Wingdings 2" pitchFamily="18" charset="2"/>
              <a:buNone/>
              <a:defRPr/>
            </a:pPr>
            <a:r>
              <a:rPr lang="en-US" sz="4000"/>
              <a:t>Photographs</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lang="en-US" smtClean="0"/>
              <a:t>Background</a:t>
            </a:r>
            <a:endParaRPr lang="en-US"/>
          </a:p>
        </p:txBody>
      </p:sp>
      <p:sp>
        <p:nvSpPr>
          <p:cNvPr id="19459" name="Content Placeholder 2"/>
          <p:cNvSpPr>
            <a:spLocks noGrp="1"/>
          </p:cNvSpPr>
          <p:nvPr>
            <p:ph idx="1"/>
          </p:nvPr>
        </p:nvSpPr>
        <p:spPr>
          <a:xfrm>
            <a:off x="381000" y="2819400"/>
            <a:ext cx="8229600" cy="4525963"/>
          </a:xfrm>
        </p:spPr>
        <p:txBody>
          <a:bodyPr/>
          <a:lstStyle/>
          <a:p>
            <a:r>
              <a:rPr lang="en-US" sz="2400" smtClean="0"/>
              <a:t>In State v. Harvey, the prosecution introduced "still animations" into evidence.</a:t>
            </a:r>
          </a:p>
          <a:p>
            <a:pPr>
              <a:buFont typeface="Wingdings 2" pitchFamily="18" charset="2"/>
              <a:buNone/>
            </a:pPr>
            <a:endParaRPr lang="en-US" sz="2400" smtClean="0"/>
          </a:p>
          <a:p>
            <a:r>
              <a:rPr lang="en-US" sz="2400" smtClean="0"/>
              <a:t>These still animations were graphic pictures drawn by a computer to illustrate the positions of the victim and the defendant.</a:t>
            </a:r>
          </a:p>
          <a:p>
            <a:pPr>
              <a:buFont typeface="Wingdings 2" pitchFamily="18" charset="2"/>
              <a:buNone/>
            </a:pPr>
            <a:endParaRPr lang="en-US" sz="2400" smtClean="0"/>
          </a:p>
          <a:p>
            <a:r>
              <a:rPr lang="en-US" sz="2400" smtClean="0"/>
              <a:t> The court found that the animations enhanced juror understanding and had strong probative value. (1996).</a:t>
            </a:r>
          </a:p>
          <a:p>
            <a:endParaRPr lang="en-US" sz="2400" smtClean="0"/>
          </a:p>
          <a:p>
            <a:endParaRPr lang="en-US" sz="2400" smtClean="0"/>
          </a:p>
        </p:txBody>
      </p:sp>
      <p:sp>
        <p:nvSpPr>
          <p:cNvPr id="6" name="Rounded Rectangle 5"/>
          <p:cNvSpPr/>
          <p:nvPr/>
        </p:nvSpPr>
        <p:spPr>
          <a:xfrm>
            <a:off x="2057400" y="1524000"/>
            <a:ext cx="5029200" cy="1143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 typeface="Wingdings 2" pitchFamily="18" charset="2"/>
              <a:buNone/>
              <a:defRPr/>
            </a:pPr>
            <a:r>
              <a:rPr lang="en-US" sz="4000"/>
              <a:t>Sketches</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oundry">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Foundry">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1420</TotalTime>
  <Words>3043</Words>
  <Application>Microsoft Office PowerPoint</Application>
  <PresentationFormat>On-screen Show (4:3)</PresentationFormat>
  <Paragraphs>484</Paragraphs>
  <Slides>69</Slides>
  <Notes>2</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69</vt:i4>
      </vt:variant>
    </vt:vector>
  </HeadingPairs>
  <TitlesOfParts>
    <vt:vector size="77" baseType="lpstr">
      <vt:lpstr>Agency FB</vt:lpstr>
      <vt:lpstr>Arial</vt:lpstr>
      <vt:lpstr>Calibri</vt:lpstr>
      <vt:lpstr>Rockwell</vt:lpstr>
      <vt:lpstr>Wingdings</vt:lpstr>
      <vt:lpstr>Wingdings 2</vt:lpstr>
      <vt:lpstr>Foundry</vt:lpstr>
      <vt:lpstr>Microsoft Excel 97-2003 Worksheet</vt:lpstr>
      <vt:lpstr>Visual Persuasion   in a Litigation Trial:  The Case of Real Photographic Images vs. Sketched Images</vt:lpstr>
      <vt:lpstr>Purpose of the Study</vt:lpstr>
      <vt:lpstr>The Graphics Defined</vt:lpstr>
      <vt:lpstr>Examples of Graphics..</vt:lpstr>
      <vt:lpstr>Background</vt:lpstr>
      <vt:lpstr>Background</vt:lpstr>
      <vt:lpstr>Background</vt:lpstr>
      <vt:lpstr>Background</vt:lpstr>
      <vt:lpstr>Background</vt:lpstr>
      <vt:lpstr>Background</vt:lpstr>
      <vt:lpstr>Background</vt:lpstr>
      <vt:lpstr>Background</vt:lpstr>
      <vt:lpstr>Background</vt:lpstr>
      <vt:lpstr>Background</vt:lpstr>
      <vt:lpstr>Now Ask Yourselves…</vt:lpstr>
      <vt:lpstr>Our Hypotheses</vt:lpstr>
      <vt:lpstr>Hypothesis #1</vt:lpstr>
      <vt:lpstr>Hypothesis #1</vt:lpstr>
      <vt:lpstr>Hypothesis #1</vt:lpstr>
      <vt:lpstr>Hypothesis #1</vt:lpstr>
      <vt:lpstr>Hypothesis #2</vt:lpstr>
      <vt:lpstr>Hypothesis #2</vt:lpstr>
      <vt:lpstr>Hypothesis #2</vt:lpstr>
      <vt:lpstr>Procedure</vt:lpstr>
      <vt:lpstr>PowerPoint Presentation</vt:lpstr>
      <vt:lpstr>Methods: Subjects &amp; Materials</vt:lpstr>
      <vt:lpstr>Methods: Materials</vt:lpstr>
      <vt:lpstr>Methods: Materials </vt:lpstr>
      <vt:lpstr>Data Source</vt:lpstr>
      <vt:lpstr>Methods: Materials</vt:lpstr>
      <vt:lpstr>PowerPoint Presentation</vt:lpstr>
      <vt:lpstr>Methods: Materials</vt:lpstr>
      <vt:lpstr>PowerPoint Presentation</vt:lpstr>
      <vt:lpstr>Methods: Materials</vt:lpstr>
      <vt:lpstr>PowerPoint Presentation</vt:lpstr>
      <vt:lpstr>Methods: Materials</vt:lpstr>
      <vt:lpstr>PowerPoint Presentation</vt:lpstr>
      <vt:lpstr>Methods: Materials</vt:lpstr>
      <vt:lpstr>PowerPoint Presentation</vt:lpstr>
      <vt:lpstr>Results</vt:lpstr>
      <vt:lpstr>Question 5-How helpful was the recreation of the crime scene in terms of making a conviction?</vt:lpstr>
      <vt:lpstr>Question 5 Graph</vt:lpstr>
      <vt:lpstr>Question 5 Graph</vt:lpstr>
      <vt:lpstr>Question 5 Continued</vt:lpstr>
      <vt:lpstr>Results</vt:lpstr>
      <vt:lpstr>Question 9-How helpful is the scene in imagining the recreation of the crime?</vt:lpstr>
      <vt:lpstr>Question 9 Graph</vt:lpstr>
      <vt:lpstr>Question 9 Graph</vt:lpstr>
      <vt:lpstr>Question 9 Continued</vt:lpstr>
      <vt:lpstr>Results</vt:lpstr>
      <vt:lpstr>Question 12-How guilty do you believe the defendant is? </vt:lpstr>
      <vt:lpstr>Question 12 Graph</vt:lpstr>
      <vt:lpstr>Question 12 Graph</vt:lpstr>
      <vt:lpstr>Question 12</vt:lpstr>
      <vt:lpstr>Discussion</vt:lpstr>
      <vt:lpstr>PowerPoint Presentation</vt:lpstr>
      <vt:lpstr>Discussion</vt:lpstr>
      <vt:lpstr>PowerPoint Presentation</vt:lpstr>
      <vt:lpstr>PowerPoint Presentation</vt:lpstr>
      <vt:lpstr>PowerPoint Presentation</vt:lpstr>
      <vt:lpstr>PowerPoint Presentation</vt:lpstr>
      <vt:lpstr>PowerPoint Presentation</vt:lpstr>
      <vt:lpstr>PowerPoint Presentation</vt:lpstr>
      <vt:lpstr>Conclusion</vt:lpstr>
      <vt:lpstr>Conclusion</vt:lpstr>
      <vt:lpstr>Conclusion</vt:lpstr>
      <vt:lpstr>References</vt:lpstr>
      <vt:lpstr>References</vt:lpstr>
      <vt:lpstr>References</vt:lpstr>
    </vt:vector>
  </TitlesOfParts>
  <Company>CSU CHICO</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STCP</dc:creator>
  <cp:lastModifiedBy>Schwartz, Neil</cp:lastModifiedBy>
  <cp:revision>188</cp:revision>
  <dcterms:created xsi:type="dcterms:W3CDTF">2010-05-05T20:40:09Z</dcterms:created>
  <dcterms:modified xsi:type="dcterms:W3CDTF">2018-03-22T19:00:39Z</dcterms:modified>
</cp:coreProperties>
</file>